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30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12765-6BC0-64AD-7038-725B2FD423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CDA650-2AFE-F787-9C61-D2B719276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15C1F1-448A-FDBE-C7B3-15DC68EE7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B086-6257-49AC-875F-ED13370042F2}" type="datetimeFigureOut">
              <a:rPr lang="en-IN" smtClean="0"/>
              <a:t>28-08-2026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30924-D643-4BA9-D3C0-05E842689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5F810-3DD5-56FF-EE46-D709E85CA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F5F-2676-4403-AC69-A11CE0E20A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8385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1C6F2-6632-F4BB-E062-DA4E31CA4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66DAC-01E9-D4DC-D6B0-13A20A25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012D1D-ECB4-7607-57E0-FD52AEF5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B086-6257-49AC-875F-ED13370042F2}" type="datetimeFigureOut">
              <a:rPr lang="en-IN" smtClean="0"/>
              <a:t>28-08-2026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FF312-9287-31C9-AE3B-304A2EF5B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CC2AB-8470-0AA6-A821-315A5A51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F5F-2676-4403-AC69-A11CE0E20A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035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4A315-382A-8B8B-B1C2-D02D788FF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72ADB1-A8BB-348F-8D1F-99CE97D29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42385-446C-3B46-FAB0-B3C79AFE4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B086-6257-49AC-875F-ED13370042F2}" type="datetimeFigureOut">
              <a:rPr lang="en-IN" smtClean="0"/>
              <a:t>28-08-2026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61142-572B-5691-1559-AD8F9B638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2AF08-7C6E-62D6-64C2-4D33736EF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F5F-2676-4403-AC69-A11CE0E20A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5873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7B55C-4594-06E3-FD0F-0ECD6D661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B8BEF-D182-F274-2FAC-69041E9033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6ED231-06BF-3038-B15C-C1B8BCC2C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AE3B2B-7BC4-ABF8-EF4E-BDED296E9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B086-6257-49AC-875F-ED13370042F2}" type="datetimeFigureOut">
              <a:rPr lang="en-IN" smtClean="0"/>
              <a:t>28-08-2026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17DBC-8BB4-638B-6060-977B0178B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D056D9-5B29-B0EF-CD2A-0B8C0CB6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F5F-2676-4403-AC69-A11CE0E20A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4685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F4618-0800-BCD1-30AE-0AA255879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9ADB2B-CC35-25DD-FD83-FACA7F433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B70C8F-8A5F-7A85-A54E-12A8413E0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2723F0-E551-12B9-ECD1-710BA9DD67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3E6E62-3193-4D06-244A-48DEBEB70A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BD528C-544C-13E1-C3BC-7A016FFA2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B086-6257-49AC-875F-ED13370042F2}" type="datetimeFigureOut">
              <a:rPr lang="en-IN" smtClean="0"/>
              <a:t>28-08-2026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5044D3-616A-E240-9B28-AD97CE140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BE000B-A971-A682-38E3-665B45246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F5F-2676-4403-AC69-A11CE0E20A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8160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67ECB-EB15-6115-1304-33EB05DD7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B18B2B-7748-EF40-173B-0E1C0598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B086-6257-49AC-875F-ED13370042F2}" type="datetimeFigureOut">
              <a:rPr lang="en-IN" smtClean="0"/>
              <a:t>28-08-2026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9E89E2-4093-08D6-E074-EFD98F199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420D96-5E20-D49F-46DE-CDDD750AB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F5F-2676-4403-AC69-A11CE0E20A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333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89317E-FD19-D6B7-01C6-0A292AD0E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B086-6257-49AC-875F-ED13370042F2}" type="datetimeFigureOut">
              <a:rPr lang="en-IN" smtClean="0"/>
              <a:t>28-08-2026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5DFD5E-CA68-4759-F5FC-69E89619D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E7A417-718F-D3F3-BF12-20635B1EC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F5F-2676-4403-AC69-A11CE0E20A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1096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D9B18-4122-12E6-A57F-00995B394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54561-3B80-108C-2C8A-60D579DD8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169B7-3A41-0379-336E-AC1ABBC21A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D3A21E-20A7-37E1-FBB2-D705FD2D2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B086-6257-49AC-875F-ED13370042F2}" type="datetimeFigureOut">
              <a:rPr lang="en-IN" smtClean="0"/>
              <a:t>28-08-2026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7D8F3E-103A-32F9-4267-1FF42F750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546830-DB2D-ADE6-BF10-6C6CC18E0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F5F-2676-4403-AC69-A11CE0E20A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1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6A9CF-66FB-7B31-8D84-00A843C83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706F27-5962-B45B-826F-2AAA87F4B0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59EF3-6A71-78BD-F3AA-99042D0E10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4906FE-8B67-361A-F4B4-3F7023129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B086-6257-49AC-875F-ED13370042F2}" type="datetimeFigureOut">
              <a:rPr lang="en-IN" smtClean="0"/>
              <a:t>28-08-2026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66D53B-B830-0CBA-623B-78D266B43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89C313-6D63-B640-232D-83ED1CAFA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F5F-2676-4403-AC69-A11CE0E20A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8511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C5B95-76AD-F9B8-25DA-84CE0C908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DE9749-4E97-A42D-0F56-68B0C9D7CA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A5EAA-182C-6826-6810-726B3009B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B086-6257-49AC-875F-ED13370042F2}" type="datetimeFigureOut">
              <a:rPr lang="en-IN" smtClean="0"/>
              <a:t>28-08-2026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4A99E-D84A-FE54-B1CD-248442F13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B5FBB-C10B-157C-0244-B934739F9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F5F-2676-4403-AC69-A11CE0E20A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8446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B60CE4-2ACC-FFCF-C8E0-858D4CD4CC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41DD44-A83B-7711-FB21-7129C039E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62FA8-A7B8-4B9B-3205-C305B6AD0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B086-6257-49AC-875F-ED13370042F2}" type="datetimeFigureOut">
              <a:rPr lang="en-IN" smtClean="0"/>
              <a:t>28-08-2026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1646B-F29C-0DB8-7E78-CBD7B3369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AE4E4-0AD9-A139-7073-304441050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F5F-2676-4403-AC69-A11CE0E20A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3855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657475-2165-75BF-AF22-2089DD2C7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754EFF-702A-55DD-4729-F250EF4E7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F2228-2A01-70A9-00E9-D61D52FE9A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BB086-6257-49AC-875F-ED13370042F2}" type="datetimeFigureOut">
              <a:rPr lang="en-IN" smtClean="0"/>
              <a:t>28-08-2026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DB015-A27B-D8A9-70A9-0D14A70E1C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6A2BC-A1D7-57E0-491B-D805A79E34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A0F5F-2676-4403-AC69-A11CE0E20A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6101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07CCE-BB8C-FCEB-6FC7-AD4CE3E589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b="1" dirty="0">
                <a:solidFill>
                  <a:srgbClr val="FF0000"/>
                </a:solidFill>
                <a:latin typeface="Algerian" panose="04020705040A02060702" pitchFamily="82" charset="0"/>
              </a:rPr>
              <a:t>Renaissance</a:t>
            </a:r>
            <a:endParaRPr lang="en-IN" sz="96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5A36A4-2EB5-1A08-259B-B999366A4A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Prepared by</a:t>
            </a:r>
          </a:p>
          <a:p>
            <a:r>
              <a:rPr lang="en-US" b="1" dirty="0"/>
              <a:t>Rupsikha Kalita</a:t>
            </a:r>
          </a:p>
          <a:p>
            <a:r>
              <a:rPr lang="en-US" b="1" dirty="0"/>
              <a:t>Assistant Professor</a:t>
            </a:r>
          </a:p>
          <a:p>
            <a:r>
              <a:rPr lang="en-US" b="1" dirty="0"/>
              <a:t>Dept. of History, PDUAM </a:t>
            </a:r>
            <a:r>
              <a:rPr lang="en-US" b="1" dirty="0" err="1"/>
              <a:t>Dalgaon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93782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354CB-5291-28D5-612D-D6C876521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Definition -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2392C-72B5-FAA2-CA30-B602756C5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French word Renaissance (Rebirth).</a:t>
            </a:r>
          </a:p>
          <a:p>
            <a:r>
              <a:rPr lang="en-US" b="1" dirty="0"/>
              <a:t>Birthplace – Florence city of Italy</a:t>
            </a:r>
          </a:p>
          <a:p>
            <a:r>
              <a:rPr lang="en-US" b="1" dirty="0"/>
              <a:t>Factor –</a:t>
            </a:r>
            <a:r>
              <a:rPr lang="en-IN" b="1" dirty="0"/>
              <a:t>1453 (Turky occupied </a:t>
            </a:r>
            <a:r>
              <a:rPr lang="en-IN" b="1" dirty="0" err="1"/>
              <a:t>Constantinopole</a:t>
            </a:r>
            <a:r>
              <a:rPr lang="en-IN" b="1" dirty="0"/>
              <a:t>, scholars artists escaped to Italy and carried their knowledge with them)</a:t>
            </a:r>
          </a:p>
          <a:p>
            <a:r>
              <a:rPr lang="en-US" b="1" dirty="0"/>
              <a:t>Revival of interest in – art, literature, classical Greek and Roman culture, philosophy, humanism etc.</a:t>
            </a:r>
          </a:p>
          <a:p>
            <a:r>
              <a:rPr lang="en-US" b="1" dirty="0"/>
              <a:t>Began to question existing norms.</a:t>
            </a:r>
          </a:p>
          <a:p>
            <a:r>
              <a:rPr lang="en-US" b="1" dirty="0"/>
              <a:t>Why 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050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FF5F3-DAD8-354C-D63D-A3D7C83A3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Europe before Renaissance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738C1-0FF4-3E89-2EBD-90CEB1548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Feudalism</a:t>
            </a:r>
          </a:p>
          <a:p>
            <a:r>
              <a:rPr lang="en-US" b="1" dirty="0"/>
              <a:t>Powerful Church</a:t>
            </a:r>
          </a:p>
          <a:p>
            <a:r>
              <a:rPr lang="en-US" b="1" dirty="0"/>
              <a:t>Agrarian economy</a:t>
            </a:r>
          </a:p>
          <a:p>
            <a:r>
              <a:rPr lang="en-US" b="1" dirty="0"/>
              <a:t>Limited literacy</a:t>
            </a:r>
          </a:p>
          <a:p>
            <a:r>
              <a:rPr lang="en-US" b="1" dirty="0"/>
              <a:t>Religious art dominated</a:t>
            </a:r>
          </a:p>
          <a:p>
            <a:r>
              <a:rPr lang="en-US" b="1" dirty="0"/>
              <a:t>Majority – rural</a:t>
            </a:r>
          </a:p>
          <a:p>
            <a:r>
              <a:rPr lang="en-US" b="1" dirty="0"/>
              <a:t>But now changed – towns, trade, universities, classical revival, wealthy merchants, etc.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421381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8C707-0E31-8905-0181-5F03957C7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Why Italy ?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9854F-553B-7F57-CDF7-E6399DE09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Wealthy city states *Roman heritage *Mediterranean trade</a:t>
            </a:r>
          </a:p>
          <a:p>
            <a:r>
              <a:rPr lang="en-US" b="1" dirty="0"/>
              <a:t>Wealthy family patronage *</a:t>
            </a:r>
            <a:r>
              <a:rPr lang="en-US" b="1" dirty="0" err="1"/>
              <a:t>Redisvovery</a:t>
            </a:r>
            <a:r>
              <a:rPr lang="en-US" b="1" dirty="0"/>
              <a:t> of classical learning</a:t>
            </a:r>
          </a:p>
          <a:p>
            <a:r>
              <a:rPr lang="en-US" b="1" dirty="0" err="1"/>
              <a:t>Centres</a:t>
            </a:r>
            <a:r>
              <a:rPr lang="en-US" b="1" dirty="0"/>
              <a:t> – Florence-Venice-Milan-Rome</a:t>
            </a:r>
          </a:p>
          <a:p>
            <a:r>
              <a:rPr lang="en-US" b="1" dirty="0"/>
              <a:t>Why Florence ?</a:t>
            </a:r>
          </a:p>
          <a:p>
            <a:r>
              <a:rPr lang="en-US" b="1" dirty="0"/>
              <a:t>Banking-commerce *wealthy patrons *Scholars-artists</a:t>
            </a:r>
          </a:p>
          <a:p>
            <a:r>
              <a:rPr lang="en-US" b="1" dirty="0"/>
              <a:t>Republican political culture</a:t>
            </a:r>
          </a:p>
          <a:p>
            <a:r>
              <a:rPr lang="en-US" b="1" dirty="0"/>
              <a:t>Medici family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022217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1794F-C3E1-253B-5AA6-F3097C38E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The Rise of Humanism </a:t>
            </a:r>
            <a:r>
              <a:rPr lang="en-IN" dirty="0"/>
              <a:t>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1331D-7741-817F-5AD5-B14BF4F13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Central Idea –</a:t>
            </a:r>
          </a:p>
          <a:p>
            <a:r>
              <a:rPr lang="en-IN" b="1" dirty="0"/>
              <a:t>Human beings possess reason, dignity and potential.</a:t>
            </a:r>
          </a:p>
          <a:p>
            <a:r>
              <a:rPr lang="en-IN" b="1" dirty="0"/>
              <a:t>Humanists studied:📖 Literature🏛️ History🧠 Philosophy⚖️ Ethics🎭 </a:t>
            </a:r>
          </a:p>
          <a:p>
            <a:r>
              <a:rPr lang="en-IN" b="1" dirty="0" err="1"/>
              <a:t>RhetoricFamous</a:t>
            </a:r>
            <a:r>
              <a:rPr lang="en-IN" b="1" dirty="0"/>
              <a:t> </a:t>
            </a:r>
            <a:r>
              <a:rPr lang="en-IN" b="1" dirty="0" err="1"/>
              <a:t>phrase:“Studia</a:t>
            </a:r>
            <a:r>
              <a:rPr lang="en-IN" b="1" dirty="0"/>
              <a:t> </a:t>
            </a:r>
            <a:r>
              <a:rPr lang="en-IN" b="1" dirty="0" err="1"/>
              <a:t>Humanitatis</a:t>
            </a:r>
            <a:r>
              <a:rPr lang="en-IN" b="1" dirty="0"/>
              <a:t>”= Studies concerning human life and society</a:t>
            </a:r>
          </a:p>
        </p:txBody>
      </p:sp>
    </p:spTree>
    <p:extLst>
      <p:ext uri="{BB962C8B-B14F-4D97-AF65-F5344CB8AC3E}">
        <p14:creationId xmlns:p14="http://schemas.microsoft.com/office/powerpoint/2010/main" val="1891922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3C711-8E2E-F65F-62A7-268776A2D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Medieval Thought vs Humanism </a:t>
            </a:r>
            <a:r>
              <a:rPr lang="en-IN" dirty="0"/>
              <a:t>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B48C1-0994-38DD-6985-E22E6B779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1" dirty="0"/>
              <a:t>Medieval emphasis Renaissance Humanism</a:t>
            </a:r>
          </a:p>
          <a:p>
            <a:r>
              <a:rPr lang="en-IN" b="1" dirty="0"/>
              <a:t>God-centred world view</a:t>
            </a:r>
          </a:p>
          <a:p>
            <a:r>
              <a:rPr lang="en-IN" b="1" dirty="0"/>
              <a:t>Greater focus on human beings</a:t>
            </a:r>
          </a:p>
          <a:p>
            <a:r>
              <a:rPr lang="en-IN" b="1" dirty="0"/>
              <a:t>Theology</a:t>
            </a:r>
          </a:p>
          <a:p>
            <a:r>
              <a:rPr lang="en-IN" b="1" dirty="0"/>
              <a:t>Humanities- Afterlife Worldly life also valued</a:t>
            </a:r>
          </a:p>
          <a:p>
            <a:r>
              <a:rPr lang="en-IN" b="1" dirty="0"/>
              <a:t>Religious authority</a:t>
            </a:r>
          </a:p>
          <a:p>
            <a:r>
              <a:rPr lang="en-IN" b="1" dirty="0"/>
              <a:t>Critical study of classical texts</a:t>
            </a:r>
          </a:p>
          <a:p>
            <a:r>
              <a:rPr lang="en-IN" b="1" dirty="0"/>
              <a:t>Latin religious texts</a:t>
            </a:r>
          </a:p>
          <a:p>
            <a:r>
              <a:rPr lang="en-IN" b="1" dirty="0"/>
              <a:t>Classical Greek &amp; Roman literature</a:t>
            </a:r>
          </a:p>
        </p:txBody>
      </p:sp>
    </p:spTree>
    <p:extLst>
      <p:ext uri="{BB962C8B-B14F-4D97-AF65-F5344CB8AC3E}">
        <p14:creationId xmlns:p14="http://schemas.microsoft.com/office/powerpoint/2010/main" val="1829341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457B9-4331-EA28-4731-770C2DCB3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Francesco </a:t>
            </a:r>
            <a:r>
              <a:rPr lang="en-US" b="1" u="sng" dirty="0" err="1"/>
              <a:t>Petrarch“Father</a:t>
            </a:r>
            <a:r>
              <a:rPr lang="en-US" b="1" u="sng" dirty="0"/>
              <a:t> of Humanism”1304–1374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9ECBC-FB23-EE20-F830-3C493DB45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📚 </a:t>
            </a:r>
            <a:r>
              <a:rPr lang="en-US" b="1" dirty="0"/>
              <a:t>Studied classical Latin texts</a:t>
            </a:r>
          </a:p>
          <a:p>
            <a:r>
              <a:rPr lang="en-US" b="1" dirty="0"/>
              <a:t>🏛️ Admired ancient Rome</a:t>
            </a:r>
          </a:p>
          <a:p>
            <a:r>
              <a:rPr lang="en-US" b="1" dirty="0"/>
              <a:t>✍️ Wrote poetry and letters</a:t>
            </a:r>
          </a:p>
          <a:p>
            <a:r>
              <a:rPr lang="en-US" b="1" dirty="0"/>
              <a:t>🔍 Encouraged critical study of ancient manuscripts</a:t>
            </a:r>
          </a:p>
          <a:p>
            <a:r>
              <a:rPr lang="en-US" b="1" dirty="0"/>
              <a:t>His goal: ➡️ “Back to the sources”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131309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F1F3F-A475-1DFD-12FF-52E32EEDE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Renaissance Art 🎨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ACE86-7C19-A1C4-9158-BF44F0E45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1" dirty="0"/>
              <a:t>Renaissance artists developed -</a:t>
            </a:r>
          </a:p>
          <a:p>
            <a:pPr marL="0" indent="0">
              <a:buNone/>
            </a:pPr>
            <a:r>
              <a:rPr lang="en-IN" b="1" dirty="0"/>
              <a:t>*Realism</a:t>
            </a:r>
          </a:p>
          <a:p>
            <a:pPr marL="0" indent="0">
              <a:buNone/>
            </a:pPr>
            <a:r>
              <a:rPr lang="en-IN" b="1" dirty="0"/>
              <a:t>*Perspective</a:t>
            </a:r>
          </a:p>
          <a:p>
            <a:pPr marL="0" indent="0">
              <a:buNone/>
            </a:pPr>
            <a:r>
              <a:rPr lang="en-IN" b="1" dirty="0"/>
              <a:t>*Proportion</a:t>
            </a:r>
          </a:p>
          <a:p>
            <a:pPr marL="0" indent="0">
              <a:buNone/>
            </a:pPr>
            <a:r>
              <a:rPr lang="en-IN" b="1" dirty="0"/>
              <a:t>*Anatomy</a:t>
            </a:r>
          </a:p>
          <a:p>
            <a:pPr marL="0" indent="0">
              <a:buNone/>
            </a:pPr>
            <a:r>
              <a:rPr lang="en-IN" b="1" dirty="0"/>
              <a:t>*Light &amp; shadow</a:t>
            </a:r>
          </a:p>
          <a:p>
            <a:pPr marL="0" indent="0">
              <a:buNone/>
            </a:pPr>
            <a:r>
              <a:rPr lang="en-IN" b="1" dirty="0"/>
              <a:t>*Individual portraits</a:t>
            </a:r>
          </a:p>
          <a:p>
            <a:pPr marL="0" indent="0">
              <a:buNone/>
            </a:pPr>
            <a:r>
              <a:rPr lang="en-IN" b="1" dirty="0"/>
              <a:t>*Interest in nature</a:t>
            </a:r>
          </a:p>
          <a:p>
            <a:pPr marL="0" indent="0">
              <a:buNone/>
            </a:pPr>
            <a:r>
              <a:rPr lang="en-IN" b="1" dirty="0"/>
              <a:t>*Art became more realistic.</a:t>
            </a:r>
          </a:p>
        </p:txBody>
      </p:sp>
    </p:spTree>
    <p:extLst>
      <p:ext uri="{BB962C8B-B14F-4D97-AF65-F5344CB8AC3E}">
        <p14:creationId xmlns:p14="http://schemas.microsoft.com/office/powerpoint/2010/main" val="1346596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FCE10-149B-976E-B0D2-F3B1E6498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LEONARDO DA VINCI1452–1519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90C49-2B1B-E451-B26E-AB096BCA0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🎨 </a:t>
            </a:r>
            <a:r>
              <a:rPr lang="en-IN" b="1" dirty="0"/>
              <a:t>Painter🔬 </a:t>
            </a:r>
          </a:p>
          <a:p>
            <a:r>
              <a:rPr lang="en-IN" b="1" dirty="0"/>
              <a:t>Scientist📐 </a:t>
            </a:r>
          </a:p>
          <a:p>
            <a:r>
              <a:rPr lang="en-IN" b="1" dirty="0"/>
              <a:t>Engineer🧠 </a:t>
            </a:r>
          </a:p>
          <a:p>
            <a:r>
              <a:rPr lang="en-IN" b="1" dirty="0"/>
              <a:t>Inventor✍️ </a:t>
            </a:r>
          </a:p>
          <a:p>
            <a:r>
              <a:rPr lang="en-IN" b="1" dirty="0"/>
              <a:t>Anatomist</a:t>
            </a:r>
          </a:p>
          <a:p>
            <a:r>
              <a:rPr lang="en-IN" b="1" dirty="0"/>
              <a:t>Famous works: Mona Lisa, The Last Supper</a:t>
            </a:r>
          </a:p>
          <a:p>
            <a:r>
              <a:rPr lang="en-IN" b="1" dirty="0"/>
              <a:t>Renaissance ideal: The “Universal Man” A person interested in many fields of knowledge</a:t>
            </a:r>
          </a:p>
        </p:txBody>
      </p:sp>
    </p:spTree>
    <p:extLst>
      <p:ext uri="{BB962C8B-B14F-4D97-AF65-F5344CB8AC3E}">
        <p14:creationId xmlns:p14="http://schemas.microsoft.com/office/powerpoint/2010/main" val="3260158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66198-8145-FE7A-96FF-B417A5F96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8B5801D-D432-EC3D-142A-996606F1A9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355" y="-94869"/>
            <a:ext cx="3015330" cy="29203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7BB02B-8C45-0EBB-BCC1-14094516D6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355" y="2828925"/>
            <a:ext cx="2613037" cy="40290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B3C96D-1D76-3DE4-E31D-4DAB9A01C9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505825" cy="40290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9CCB335-85E3-8023-E02E-9DF5BBAFB48C}"/>
              </a:ext>
            </a:extLst>
          </p:cNvPr>
          <p:cNvSpPr txBox="1"/>
          <p:nvPr/>
        </p:nvSpPr>
        <p:spPr>
          <a:xfrm>
            <a:off x="164592" y="6199632"/>
            <a:ext cx="8341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Vinci and his famous works – Monalisa (right) and the last supper (top)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276263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F1D2D-E4FF-B161-24F3-CF985C256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Michelangelo1475–1564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E8675-7FCB-2746-3731-06200BDC3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🎨 </a:t>
            </a:r>
            <a:r>
              <a:rPr lang="en-IN" b="1" dirty="0"/>
              <a:t>Painter</a:t>
            </a:r>
          </a:p>
          <a:p>
            <a:r>
              <a:rPr lang="en-IN" b="1" dirty="0"/>
              <a:t>🗿 Sculptor</a:t>
            </a:r>
          </a:p>
          <a:p>
            <a:r>
              <a:rPr lang="en-IN" b="1" dirty="0"/>
              <a:t>🏛️ Architect</a:t>
            </a:r>
          </a:p>
          <a:p>
            <a:r>
              <a:rPr lang="en-IN" b="1" dirty="0"/>
              <a:t>Famous works: David, Pietà, Sistine Chapel ceiling</a:t>
            </a:r>
          </a:p>
          <a:p>
            <a:r>
              <a:rPr lang="en-IN" b="1" dirty="0"/>
              <a:t>Renaissance idea: Human body = beauty, strength and perfection</a:t>
            </a:r>
          </a:p>
        </p:txBody>
      </p:sp>
    </p:spTree>
    <p:extLst>
      <p:ext uri="{BB962C8B-B14F-4D97-AF65-F5344CB8AC3E}">
        <p14:creationId xmlns:p14="http://schemas.microsoft.com/office/powerpoint/2010/main" val="1735352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C7B2E-47A9-30D1-203E-02CB98E43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Pieta and Sistine Chapel ceiling by Michaelangelo</a:t>
            </a:r>
            <a:endParaRPr lang="en-IN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9D9A3A8-F72A-46C3-7FAE-5F46D0C051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74" y="1817158"/>
            <a:ext cx="3971517" cy="43513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37F5B9-8197-6341-FF1B-4949CA241A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532" y="1089378"/>
            <a:ext cx="4510617" cy="601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481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9A05D-8C0E-96EC-36A5-9DE218BA0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RAPHAEL 1483–1520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06131-CFCF-80F5-00C0-E94F2845E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Famous for:</a:t>
            </a:r>
          </a:p>
          <a:p>
            <a:r>
              <a:rPr lang="en-US" b="1" dirty="0"/>
              <a:t>🎨 Harmony</a:t>
            </a:r>
          </a:p>
          <a:p>
            <a:r>
              <a:rPr lang="en-US" b="1" dirty="0"/>
              <a:t>📐 Balance</a:t>
            </a:r>
          </a:p>
          <a:p>
            <a:r>
              <a:rPr lang="en-US" b="1" dirty="0"/>
              <a:t>🙂 </a:t>
            </a:r>
            <a:r>
              <a:rPr lang="en-US" b="1" dirty="0" err="1"/>
              <a:t>Idealised</a:t>
            </a:r>
            <a:r>
              <a:rPr lang="en-US" b="1" dirty="0"/>
              <a:t> human figures</a:t>
            </a:r>
          </a:p>
          <a:p>
            <a:r>
              <a:rPr lang="en-US" b="1" dirty="0"/>
              <a:t>Famous painting: The School of Athens</a:t>
            </a:r>
          </a:p>
          <a:p>
            <a:r>
              <a:rPr lang="en-US" b="1" dirty="0"/>
              <a:t>It represents the glory of classical philosophy and knowledge.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178396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8BC12-BEAE-F8CC-E4D8-A9762A88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Algerian" panose="04020705040A02060702" pitchFamily="82" charset="0"/>
              </a:rPr>
              <a:t>The school of Athens</a:t>
            </a:r>
            <a:endParaRPr lang="en-IN" b="1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B90CC7-08A5-5659-734E-1AC7C8BC97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824" y="1825625"/>
            <a:ext cx="70503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733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AB562-9FFB-A81A-DE85-111BAF5CF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Renaissance Literature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012CD-40F1-775F-7111-826D32D4B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Literature became increasingly concerned with:</a:t>
            </a:r>
          </a:p>
          <a:p>
            <a:r>
              <a:rPr lang="en-IN" b="1" dirty="0"/>
              <a:t>❤️ Human emotions</a:t>
            </a:r>
          </a:p>
          <a:p>
            <a:r>
              <a:rPr lang="en-IN" b="1" dirty="0"/>
              <a:t>🏛️ Politics</a:t>
            </a:r>
          </a:p>
          <a:p>
            <a:r>
              <a:rPr lang="en-IN" b="1" dirty="0"/>
              <a:t>⚔️ Society</a:t>
            </a:r>
          </a:p>
          <a:p>
            <a:r>
              <a:rPr lang="en-IN" b="1" dirty="0"/>
              <a:t>😄 Everyday life</a:t>
            </a:r>
          </a:p>
          <a:p>
            <a:r>
              <a:rPr lang="en-IN" b="1" dirty="0"/>
              <a:t>🧠 Individual personality</a:t>
            </a:r>
          </a:p>
          <a:p>
            <a:r>
              <a:rPr lang="en-IN" b="1" dirty="0"/>
              <a:t>Important writers : Dante, Petrarch, Boccaccio, Machiavelli, Erasmus</a:t>
            </a:r>
          </a:p>
        </p:txBody>
      </p:sp>
    </p:spTree>
    <p:extLst>
      <p:ext uri="{BB962C8B-B14F-4D97-AF65-F5344CB8AC3E}">
        <p14:creationId xmlns:p14="http://schemas.microsoft.com/office/powerpoint/2010/main" val="1312551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D132B-9189-0119-B997-527706622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u="sng" dirty="0"/>
              <a:t>Niccolò Machiavelli 1469–1527</a:t>
            </a:r>
            <a:endParaRPr lang="en-IN" sz="48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2AA21-E979-596A-6C14-EA1221B0B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Famous work:📖 The Prince</a:t>
            </a:r>
          </a:p>
          <a:p>
            <a:r>
              <a:rPr lang="en-US" b="1" dirty="0"/>
              <a:t>Central concern: How does political power actually work?</a:t>
            </a:r>
          </a:p>
          <a:p>
            <a:r>
              <a:rPr lang="en-US" b="1" dirty="0"/>
              <a:t>He studied: Power Politics, Leadership, Statecraft, Human </a:t>
            </a:r>
            <a:r>
              <a:rPr lang="en-US" b="1" dirty="0" err="1"/>
              <a:t>behaviour</a:t>
            </a:r>
            <a:r>
              <a:rPr lang="en-US" b="1" dirty="0"/>
              <a:t>,</a:t>
            </a:r>
          </a:p>
          <a:p>
            <a:r>
              <a:rPr lang="en-US" b="1" dirty="0"/>
              <a:t>Famous concept: Politics should be studied realistically, not only morally.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026561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94848-862A-7271-1C93-C2E2F6E55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DESIDERIUS ERASMUS c. 1466–1536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EE714-6EE5-434C-9986-7B7A8BEA4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b="1" dirty="0"/>
              <a:t>Dutch humanist</a:t>
            </a:r>
          </a:p>
          <a:p>
            <a:r>
              <a:rPr lang="en-US" b="1" dirty="0"/>
              <a:t>Major ideas: Education, Moral reform, Criticism of corruption</a:t>
            </a:r>
          </a:p>
          <a:p>
            <a:r>
              <a:rPr lang="en-US" b="1" dirty="0"/>
              <a:t>Return to original Christian texts</a:t>
            </a:r>
          </a:p>
          <a:p>
            <a:r>
              <a:rPr lang="en-US" b="1" dirty="0"/>
              <a:t>importance of reason</a:t>
            </a:r>
          </a:p>
          <a:p>
            <a:r>
              <a:rPr lang="en-US" b="1" dirty="0"/>
              <a:t>📖 Famous work: In Praise of Folly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241723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BA61D-5186-E6F9-6188-ACE232F17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Gutenberg &amp; the Printing </a:t>
            </a:r>
            <a:r>
              <a:rPr lang="en-IN" b="1" u="sng" dirty="0" err="1"/>
              <a:t>Revolutionc</a:t>
            </a:r>
            <a:r>
              <a:rPr lang="en-IN" b="1" u="sng" dirty="0"/>
              <a:t>. 1450s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966D0-F828-D6F5-E66C-F90FC6892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Johannes Gutenberg developed movable-type printing in Europe.</a:t>
            </a:r>
          </a:p>
          <a:p>
            <a:endParaRPr lang="en-IN" b="1" dirty="0"/>
          </a:p>
          <a:p>
            <a:r>
              <a:rPr lang="en-IN" b="1" dirty="0"/>
              <a:t>Before printing:📜 Manuscripts✍️ Hand copying💰 Expensive books👥 Limited access</a:t>
            </a:r>
          </a:p>
          <a:p>
            <a:endParaRPr lang="en-IN" b="1" dirty="0"/>
          </a:p>
          <a:p>
            <a:r>
              <a:rPr lang="en-IN" b="1" dirty="0"/>
              <a:t>After printing:📚 More books💰 Cheaper books🌍 Faster spread of ideas📖 Increased literacy</a:t>
            </a:r>
          </a:p>
          <a:p>
            <a:endParaRPr lang="en-IN" b="1" dirty="0"/>
          </a:p>
          <a:p>
            <a:r>
              <a:rPr lang="en-IN" b="1" dirty="0"/>
              <a:t>Printing = 🚀 Information Revolution</a:t>
            </a:r>
          </a:p>
        </p:txBody>
      </p:sp>
    </p:spTree>
    <p:extLst>
      <p:ext uri="{BB962C8B-B14F-4D97-AF65-F5344CB8AC3E}">
        <p14:creationId xmlns:p14="http://schemas.microsoft.com/office/powerpoint/2010/main" val="3201246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A3AA0-7F5E-A31A-963C-05097EF3A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Renaissance &amp; Scientific Thinking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62F8B-AF02-D226-408E-8F557ADB6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🔬</a:t>
            </a:r>
            <a:r>
              <a:rPr lang="en-IN" b="1" dirty="0"/>
              <a:t>Renaissance encouraged:</a:t>
            </a:r>
          </a:p>
          <a:p>
            <a:r>
              <a:rPr lang="en-IN" b="1" dirty="0"/>
              <a:t>🔍 Observation❓</a:t>
            </a:r>
          </a:p>
          <a:p>
            <a:r>
              <a:rPr lang="en-IN" b="1" dirty="0"/>
              <a:t> Questioning📐 Mathematics🌌 Study of nature🧪</a:t>
            </a:r>
          </a:p>
          <a:p>
            <a:pPr marL="0" indent="0">
              <a:buNone/>
            </a:pPr>
            <a:r>
              <a:rPr lang="en-IN" b="1" dirty="0"/>
              <a:t> Experimentation</a:t>
            </a:r>
          </a:p>
          <a:p>
            <a:pPr marL="0" indent="0">
              <a:buNone/>
            </a:pPr>
            <a:r>
              <a:rPr lang="en-IN" b="1" dirty="0"/>
              <a:t>Important figures: Copernicus → Heliocentric theory</a:t>
            </a:r>
          </a:p>
          <a:p>
            <a:pPr marL="0" indent="0">
              <a:buNone/>
            </a:pPr>
            <a:r>
              <a:rPr lang="en-IN" b="1" dirty="0"/>
              <a:t>Vesalius → Human anatomy</a:t>
            </a:r>
          </a:p>
          <a:p>
            <a:pPr marL="0" indent="0">
              <a:buNone/>
            </a:pPr>
            <a:r>
              <a:rPr lang="en-IN" b="1" dirty="0"/>
              <a:t>Galileo → Astronomy &amp; observation</a:t>
            </a:r>
          </a:p>
          <a:p>
            <a:r>
              <a:rPr lang="en-IN" b="1" dirty="0"/>
              <a:t>⚠️ Scientific Revolution developed later, but Renaissance intellectual culture helped create the environment for it.</a:t>
            </a:r>
          </a:p>
        </p:txBody>
      </p:sp>
    </p:spTree>
    <p:extLst>
      <p:ext uri="{BB962C8B-B14F-4D97-AF65-F5344CB8AC3E}">
        <p14:creationId xmlns:p14="http://schemas.microsoft.com/office/powerpoint/2010/main" val="3243750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22369-8F0B-BDEC-9682-68AFE53E8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Major Changes Brought by the Renaissance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341B9-2188-76EB-2AE6-A56F7B767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🎨 Art -Realism &amp; perspective</a:t>
            </a:r>
          </a:p>
          <a:p>
            <a:r>
              <a:rPr lang="en-IN" b="1" dirty="0"/>
              <a:t>📚 Education -Humanities &amp; classical learning</a:t>
            </a:r>
          </a:p>
          <a:p>
            <a:r>
              <a:rPr lang="en-IN" b="1" dirty="0"/>
              <a:t>🧠 Intellectual life -Critical thinking</a:t>
            </a:r>
          </a:p>
          <a:p>
            <a:r>
              <a:rPr lang="en-IN" b="1" dirty="0"/>
              <a:t>🖨️ Communication- Printing revolution</a:t>
            </a:r>
          </a:p>
          <a:p>
            <a:r>
              <a:rPr lang="en-IN" b="1" dirty="0"/>
              <a:t>👤 Individual-Greater emphasis on individual personality</a:t>
            </a:r>
          </a:p>
          <a:p>
            <a:r>
              <a:rPr lang="en-IN" b="1" dirty="0"/>
              <a:t>🔬 Knowledge - Growing interest in observation and nature</a:t>
            </a:r>
          </a:p>
          <a:p>
            <a:r>
              <a:rPr lang="en-IN" b="1" dirty="0"/>
              <a:t>🏛️ Politics -More realistic study of power</a:t>
            </a:r>
          </a:p>
        </p:txBody>
      </p:sp>
    </p:spTree>
    <p:extLst>
      <p:ext uri="{BB962C8B-B14F-4D97-AF65-F5344CB8AC3E}">
        <p14:creationId xmlns:p14="http://schemas.microsoft.com/office/powerpoint/2010/main" val="2569405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76868-DA1B-9C8F-881F-2963724EB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Was the Renaissance Really a “</a:t>
            </a:r>
            <a:r>
              <a:rPr lang="en-IN" b="1" u="sng" dirty="0" err="1"/>
              <a:t>Rebirth”?Think</a:t>
            </a:r>
            <a:r>
              <a:rPr lang="en-IN" b="1" u="sng" dirty="0"/>
              <a:t> critically 🤔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67ABB-13AE-724D-6335-D938C37F1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Traditional interpretation: Renaissance = dramatic break from the Middle Ages</a:t>
            </a:r>
          </a:p>
          <a:p>
            <a:r>
              <a:rPr lang="en-IN" b="1" dirty="0"/>
              <a:t>Modern historians argue: There was significant continuity between medieval and Renaissance Europe.</a:t>
            </a:r>
          </a:p>
          <a:p>
            <a:r>
              <a:rPr lang="en-IN" b="1" dirty="0"/>
              <a:t>Therefore:❌ Medieval = completely backward❌ Renaissance = completely modern</a:t>
            </a:r>
          </a:p>
          <a:p>
            <a:r>
              <a:rPr lang="en-IN" b="1" dirty="0"/>
              <a:t>Instead:✅ Renaissance = a period of important transformation within a longer historical process.</a:t>
            </a:r>
          </a:p>
        </p:txBody>
      </p:sp>
    </p:spTree>
    <p:extLst>
      <p:ext uri="{BB962C8B-B14F-4D97-AF65-F5344CB8AC3E}">
        <p14:creationId xmlns:p14="http://schemas.microsoft.com/office/powerpoint/2010/main" val="2296987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AF510-7AC9-CC20-3725-A4763044A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REMEMBER THE RENAISSANCE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BA2AF-BC7B-5DA4-59A1-53A644B15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1" dirty="0"/>
              <a:t>Birthplace -Italy💰 </a:t>
            </a:r>
          </a:p>
          <a:p>
            <a:r>
              <a:rPr lang="en-IN" b="1" dirty="0"/>
              <a:t>Supported by -Trade + wealthy patrons</a:t>
            </a:r>
          </a:p>
          <a:p>
            <a:r>
              <a:rPr lang="en-IN" b="1" dirty="0"/>
              <a:t>🧠 Intellectual movement- Humanism</a:t>
            </a:r>
          </a:p>
          <a:p>
            <a:r>
              <a:rPr lang="en-IN" b="1" dirty="0"/>
              <a:t>🎨 Artists -Leonardo – Michelangelo – Raphael</a:t>
            </a:r>
          </a:p>
          <a:p>
            <a:r>
              <a:rPr lang="en-IN" b="1" dirty="0"/>
              <a:t>📚 </a:t>
            </a:r>
            <a:r>
              <a:rPr lang="en-IN" b="1" dirty="0" err="1"/>
              <a:t>WritersPetrarch</a:t>
            </a:r>
            <a:r>
              <a:rPr lang="en-IN" b="1" dirty="0"/>
              <a:t> – Erasmus – Machiavelli</a:t>
            </a:r>
          </a:p>
          <a:p>
            <a:r>
              <a:rPr lang="en-IN" b="1" dirty="0"/>
              <a:t>🖨️ Revolution -Printing Press</a:t>
            </a:r>
          </a:p>
          <a:p>
            <a:r>
              <a:rPr lang="en-IN" b="1" dirty="0"/>
              <a:t>🔬 Legacy -New approaches to knowledge</a:t>
            </a:r>
          </a:p>
          <a:p>
            <a:r>
              <a:rPr lang="en-IN" b="1" dirty="0"/>
              <a:t>⭐ Core idea: Greater interest in classical learning, human potential and the world around us.</a:t>
            </a:r>
          </a:p>
        </p:txBody>
      </p:sp>
    </p:spTree>
    <p:extLst>
      <p:ext uri="{BB962C8B-B14F-4D97-AF65-F5344CB8AC3E}">
        <p14:creationId xmlns:p14="http://schemas.microsoft.com/office/powerpoint/2010/main" val="1188402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70687-0F75-7B82-474B-6DFE688C7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latin typeface="Bahnschrift Light" panose="020B0502040204020203" pitchFamily="34" charset="0"/>
              </a:rPr>
              <a:t>If you were a Renaissance student, which would you choose?”</a:t>
            </a:r>
            <a:endParaRPr lang="en-IN" b="1" i="1" dirty="0">
              <a:latin typeface="Bahnschrift Light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386CF-D3DC-B8B0-12B5-F3FE744F5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A. Study ancient Greek philosophy</a:t>
            </a:r>
          </a:p>
          <a:p>
            <a:endParaRPr lang="en-US" b="1" dirty="0"/>
          </a:p>
          <a:p>
            <a:r>
              <a:rPr lang="en-US" b="1" dirty="0"/>
              <a:t>B. Paint like Leonardo</a:t>
            </a:r>
          </a:p>
          <a:p>
            <a:endParaRPr lang="en-US" b="1" dirty="0"/>
          </a:p>
          <a:p>
            <a:r>
              <a:rPr lang="en-US" b="1" dirty="0"/>
              <a:t>C. Study politics like Machiavelli</a:t>
            </a:r>
          </a:p>
          <a:p>
            <a:endParaRPr lang="en-US" b="1" dirty="0"/>
          </a:p>
          <a:p>
            <a:r>
              <a:rPr lang="en-US" b="1" dirty="0"/>
              <a:t>D. Invent like Leonardo</a:t>
            </a:r>
          </a:p>
          <a:p>
            <a:endParaRPr lang="en-US" b="1" dirty="0"/>
          </a:p>
          <a:p>
            <a:r>
              <a:rPr lang="en-US" b="1" dirty="0"/>
              <a:t>E. Print and spread new ideas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501090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5CD43-1123-CCF6-EB1B-B0D9EFA96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6784F-34E8-2846-76A5-44DA072C9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6000" dirty="0">
                <a:latin typeface="Bahnschrift SemiBold" panose="020B0502040204020203" pitchFamily="34" charset="0"/>
              </a:rPr>
              <a:t>Thank you !</a:t>
            </a:r>
          </a:p>
          <a:p>
            <a:pPr marL="0" indent="0" algn="ctr">
              <a:buNone/>
            </a:pPr>
            <a:r>
              <a:rPr lang="en-US" dirty="0"/>
              <a:t> </a:t>
            </a:r>
            <a:r>
              <a:rPr lang="en-US" b="1" dirty="0"/>
              <a:t>Hope you enjoyed the class. Feel free to ask your doubts.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770992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869</Words>
  <Application>Microsoft Office PowerPoint</Application>
  <PresentationFormat>Widescreen</PresentationFormat>
  <Paragraphs>153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Algerian</vt:lpstr>
      <vt:lpstr>Arial</vt:lpstr>
      <vt:lpstr>Bahnschrift Light</vt:lpstr>
      <vt:lpstr>Bahnschrift SemiBold</vt:lpstr>
      <vt:lpstr>Calibri</vt:lpstr>
      <vt:lpstr>Calibri Light</vt:lpstr>
      <vt:lpstr>Office Theme</vt:lpstr>
      <vt:lpstr>Renaissance</vt:lpstr>
      <vt:lpstr>Definition -</vt:lpstr>
      <vt:lpstr>Europe before Renaissance</vt:lpstr>
      <vt:lpstr>Why Italy ?</vt:lpstr>
      <vt:lpstr>The Rise of Humanism -</vt:lpstr>
      <vt:lpstr>Medieval Thought vs Humanism -</vt:lpstr>
      <vt:lpstr>Francesco Petrarch“Father of Humanism”1304–1374</vt:lpstr>
      <vt:lpstr>Renaissance Art 🎨</vt:lpstr>
      <vt:lpstr>LEONARDO DA VINCI1452–1519</vt:lpstr>
      <vt:lpstr>PowerPoint Presentation</vt:lpstr>
      <vt:lpstr>Michelangelo1475–1564</vt:lpstr>
      <vt:lpstr>Pieta and Sistine Chapel ceiling by Michaelangelo</vt:lpstr>
      <vt:lpstr>RAPHAEL 1483–1520</vt:lpstr>
      <vt:lpstr>The school of Athens</vt:lpstr>
      <vt:lpstr>Renaissance Literature</vt:lpstr>
      <vt:lpstr>Niccolò Machiavelli 1469–1527</vt:lpstr>
      <vt:lpstr>DESIDERIUS ERASMUS c. 1466–1536</vt:lpstr>
      <vt:lpstr>Gutenberg &amp; the Printing Revolutionc. 1450s </vt:lpstr>
      <vt:lpstr>Renaissance &amp; Scientific Thinking</vt:lpstr>
      <vt:lpstr>Major Changes Brought by the Renaissance</vt:lpstr>
      <vt:lpstr>Was the Renaissance Really a “Rebirth”?Think critically 🤔</vt:lpstr>
      <vt:lpstr>REMEMBER THE RENAISSANCE</vt:lpstr>
      <vt:lpstr>If you were a Renaissance student, which would you choose?”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Rupsikha Kalita</dc:creator>
  <cp:lastModifiedBy>Rupsikha Kalita</cp:lastModifiedBy>
  <cp:revision>1</cp:revision>
  <dcterms:created xsi:type="dcterms:W3CDTF">2026-08-28T01:35:20Z</dcterms:created>
  <dcterms:modified xsi:type="dcterms:W3CDTF">2026-08-28T02:57:09Z</dcterms:modified>
</cp:coreProperties>
</file>