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53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81F94-6E85-A2FE-49AD-681BC13AB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305F74-7475-1003-A6E4-1F20B0B6D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9533F-E671-4AD9-6CF7-1164D046A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B772C-BAD2-4E42-EE86-0761431C2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DA60C-4D58-875D-6865-42A27143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3727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EC5EB-21CD-3B92-D43E-ADC0E9481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628ED-F6E4-9F9F-456D-856F1605F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664A23-6987-9BA7-D414-393DBE13D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050EA-4206-F87D-DB5A-EEE388A44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FA5D2-5BEE-C0BC-5B50-7A9862364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4697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A047A-A046-3EDF-077F-67BCFDEF4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84F08-1675-2E04-8A59-4F5ED639C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2B4B4-C350-0C1C-887C-CCFE7BE05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02E42-FA4C-AC1F-BB9C-3CF6C003B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93D60-ED34-2756-4A5D-1968B86F3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553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B1A7F-4462-626C-722F-227E472DD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5DEFC-ED65-E720-D5CE-69C1B7A02A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C43B86-26BC-6ED9-3667-C5B6B6E9BE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B216B6-0B79-0F96-4CA9-427E4356B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F24F12-BFF9-63D9-B603-DC873501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BCE40-86F4-679E-1B3F-E7B89AFA4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244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0AB28-3069-360B-B6E5-8FDFB786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4F1DA-C424-38DB-ACD7-1156EDCDF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D38820-D83E-DFF1-1491-34B0410C78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3EDCB4-3DBE-08FA-1249-50E885DAA8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5672C4-A753-2FCF-374A-5141480433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6CC052-6EAD-A0DF-38D2-93DCBD338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3AA331-EB75-E559-3597-2DF1D0930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CE2FE4-9143-CA59-FC63-3F77230D8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16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EB44C-3CA4-8F47-6C9A-790684AEA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AD21E9-46F6-C501-5AA8-AC1FEEF85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87AF78-D2F6-C0C6-9028-52EB2905B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473A3A-6284-CBDD-C5F4-C54220860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986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221B85-0024-FBC7-4BD5-2C346B690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2AE180-DB79-F987-7604-93EA3FDEB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C2A6D1-1255-F628-D8C8-3B8015B84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7211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7B665-B883-7BFA-8C7E-78200D63C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EE061-7D2A-E1D2-BA00-3D24D988F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EC7F2-2724-C298-31F1-E816A4A0C1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77E888-B174-0028-0DEC-3E25F17EA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0FA73B-4C70-DEC6-3CF9-2AD58E348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B5CEBF-1AA4-CFF7-938D-5D3474F2F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71639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93C08-42D7-CE61-FBD1-8FAA5880C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503649-BB2C-45A5-16CC-7626A88CBD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0F430-8FB0-A9B2-F789-4214BF0BE1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7CAE0-1434-4894-06F9-8B9D33FA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C1C45-032A-3336-1E3F-CB8572ADF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9E0C98-0BAD-E463-4788-3F7A1F0E4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8190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6E3BC-E285-665F-CF10-49634C685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D49506-F198-A8AD-5BCF-C310F57717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D25A3-07BE-2936-47CC-F474B7C27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65A29-BE5D-4821-C172-FD336DC78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E8D766-CB6A-87FB-3306-8F655E7C9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2884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CB4776-551D-5310-D98C-7FCCEEC96F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E9464B-FA6E-15CE-6F6F-77ED7DB3F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AFEB4-0104-CCFF-5C14-3C3CC0388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BB38D-D4CA-5EDE-3583-987208900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2D705C-B691-B635-4F03-BF4220A03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4566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5BB1BB-BDF3-217B-C624-19D85DEC7A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D4393C-4989-B0A9-61D2-E6BBCBEA5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C9B04-6C26-B935-E594-BB179E6209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E2C65-F318-441B-ADA7-00AB16677967}" type="datetimeFigureOut">
              <a:rPr lang="en-IN" smtClean="0"/>
              <a:t>11-09-2026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F33845-7838-878D-3ED6-8E01FDE8EC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1EF97-00AC-493C-4252-FB4E53B7E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74E99-142C-421E-A3CD-7A32C9E914A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12425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78C97-DDDB-49C6-AFF1-89A1D61AE9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Bernard MT Condensed" panose="02050806060905020404" pitchFamily="18" charset="0"/>
              </a:rPr>
              <a:t>French Revolution </a:t>
            </a:r>
            <a:endParaRPr lang="en-IN" sz="8800" b="1" dirty="0">
              <a:solidFill>
                <a:srgbClr val="FF000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617304-03C5-1B8D-D7C9-2A954B669D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solidFill>
                  <a:srgbClr val="92D050"/>
                </a:solidFill>
                <a:latin typeface="Bernard MT Condensed" panose="02050806060905020404" pitchFamily="18" charset="0"/>
              </a:rPr>
              <a:t>Presented by</a:t>
            </a:r>
          </a:p>
          <a:p>
            <a:r>
              <a:rPr lang="en-US" sz="3200" b="1" dirty="0">
                <a:solidFill>
                  <a:srgbClr val="92D050"/>
                </a:solidFill>
                <a:latin typeface="Bernard MT Condensed" panose="02050806060905020404" pitchFamily="18" charset="0"/>
              </a:rPr>
              <a:t>Rupsikha Kalita</a:t>
            </a:r>
          </a:p>
          <a:p>
            <a:r>
              <a:rPr lang="en-US" sz="3200" b="1" dirty="0">
                <a:solidFill>
                  <a:srgbClr val="92D050"/>
                </a:solidFill>
                <a:latin typeface="Bernard MT Condensed" panose="02050806060905020404" pitchFamily="18" charset="0"/>
              </a:rPr>
              <a:t>Assistant Professor</a:t>
            </a:r>
          </a:p>
          <a:p>
            <a:r>
              <a:rPr lang="en-US" sz="3200" b="1" dirty="0">
                <a:solidFill>
                  <a:srgbClr val="92D050"/>
                </a:solidFill>
                <a:latin typeface="Bernard MT Condensed" panose="02050806060905020404" pitchFamily="18" charset="0"/>
              </a:rPr>
              <a:t>Dept. of History, PDUAM </a:t>
            </a:r>
            <a:r>
              <a:rPr lang="en-US" sz="3200" b="1" dirty="0" err="1">
                <a:solidFill>
                  <a:srgbClr val="92D050"/>
                </a:solidFill>
                <a:latin typeface="Bernard MT Condensed" panose="02050806060905020404" pitchFamily="18" charset="0"/>
              </a:rPr>
              <a:t>Dalgaon</a:t>
            </a:r>
            <a:endParaRPr lang="en-IN" sz="3200" b="1" dirty="0">
              <a:solidFill>
                <a:srgbClr val="92D050"/>
              </a:solidFill>
              <a:latin typeface="Bernard MT Condensed" panose="02050806060905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725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A7AAA-7BBC-7F36-BD3D-CBD341ACE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dirty="0"/>
            </a:br>
            <a:r>
              <a:rPr lang="en-US" b="1" dirty="0">
                <a:latin typeface="Bernard MT Condensed" panose="02050806060905020404" pitchFamily="18" charset="0"/>
              </a:rPr>
              <a:t>The French Revolution (1789–1799)</a:t>
            </a:r>
            <a:r>
              <a:rPr lang="en-IN" b="1" dirty="0">
                <a:latin typeface="Bernard MT Condensed" panose="02050806060905020404" pitchFamily="18" charset="0"/>
              </a:rPr>
              <a:t> - </a:t>
            </a:r>
            <a:r>
              <a:rPr lang="en-US" b="1" dirty="0">
                <a:latin typeface="Bernard MT Condensed" panose="02050806060905020404" pitchFamily="18" charset="0"/>
              </a:rPr>
              <a:t>From Absolute Monarchy to Republic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5621F-F4F7-AF04-9CF6-CFFD7F66E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b="1" dirty="0">
                <a:latin typeface="Algerian" panose="04020705040A02060702" pitchFamily="82" charset="0"/>
              </a:rPr>
              <a:t>France before 1789</a:t>
            </a:r>
            <a:br>
              <a:rPr lang="en-IN" b="1" dirty="0">
                <a:latin typeface="Algerian" panose="04020705040A02060702" pitchFamily="82" charset="0"/>
              </a:rPr>
            </a:br>
            <a:endParaRPr lang="en-IN" b="1" dirty="0">
              <a:latin typeface="Algerian" panose="04020705040A02060702" pitchFamily="82" charset="0"/>
            </a:endParaRPr>
          </a:p>
          <a:p>
            <a:pPr>
              <a:lnSpc>
                <a:spcPct val="100000"/>
              </a:lnSpc>
            </a:pPr>
            <a:r>
              <a:rPr lang="en-US" b="1" dirty="0">
                <a:latin typeface="Algerian" panose="04020705040A02060702" pitchFamily="82" charset="0"/>
              </a:rPr>
              <a:t>Causes of the Revolution</a:t>
            </a:r>
            <a:br>
              <a:rPr lang="en-IN" b="1" dirty="0">
                <a:latin typeface="Algerian" panose="04020705040A02060702" pitchFamily="82" charset="0"/>
              </a:rPr>
            </a:br>
            <a:endParaRPr lang="en-IN" b="1" dirty="0">
              <a:latin typeface="Algerian" panose="04020705040A02060702" pitchFamily="82" charset="0"/>
            </a:endParaRPr>
          </a:p>
          <a:p>
            <a:pPr>
              <a:lnSpc>
                <a:spcPct val="100000"/>
              </a:lnSpc>
            </a:pPr>
            <a:r>
              <a:rPr lang="en-US" b="1" dirty="0">
                <a:latin typeface="Algerian" panose="04020705040A02060702" pitchFamily="82" charset="0"/>
              </a:rPr>
              <a:t>Major events, 1789–1799</a:t>
            </a:r>
            <a:br>
              <a:rPr lang="en-IN" b="1" dirty="0">
                <a:latin typeface="Algerian" panose="04020705040A02060702" pitchFamily="82" charset="0"/>
              </a:rPr>
            </a:br>
            <a:endParaRPr lang="en-IN" b="1" dirty="0">
              <a:latin typeface="Algerian" panose="04020705040A02060702" pitchFamily="82" charset="0"/>
            </a:endParaRPr>
          </a:p>
          <a:p>
            <a:pPr>
              <a:lnSpc>
                <a:spcPct val="100000"/>
              </a:lnSpc>
            </a:pPr>
            <a:r>
              <a:rPr lang="en-US" b="1" dirty="0">
                <a:latin typeface="Algerian" panose="04020705040A02060702" pitchFamily="82" charset="0"/>
              </a:rPr>
              <a:t>Reign of Terror</a:t>
            </a:r>
          </a:p>
          <a:p>
            <a:pPr>
              <a:lnSpc>
                <a:spcPct val="100000"/>
              </a:lnSpc>
            </a:pPr>
            <a:r>
              <a:rPr lang="en-US" b="1" dirty="0">
                <a:latin typeface="Algerian" panose="04020705040A02060702" pitchFamily="82" charset="0"/>
              </a:rPr>
              <a:t>Rise of Napoleon</a:t>
            </a:r>
            <a:br>
              <a:rPr lang="en-IN" b="1" dirty="0">
                <a:latin typeface="Algerian" panose="04020705040A02060702" pitchFamily="82" charset="0"/>
              </a:rPr>
            </a:br>
            <a:br>
              <a:rPr lang="en-IN" b="1" dirty="0">
                <a:latin typeface="Algerian" panose="04020705040A02060702" pitchFamily="82" charset="0"/>
              </a:rPr>
            </a:br>
            <a:r>
              <a:rPr lang="en-US" b="1" dirty="0">
                <a:latin typeface="Algerian" panose="04020705040A02060702" pitchFamily="82" charset="0"/>
              </a:rPr>
              <a:t>"</a:t>
            </a:r>
            <a:r>
              <a:rPr lang="en-US" b="1" dirty="0">
                <a:solidFill>
                  <a:srgbClr val="FF0000"/>
                </a:solidFill>
                <a:latin typeface="Algerian" panose="04020705040A02060702" pitchFamily="82" charset="0"/>
              </a:rPr>
              <a:t>Why would ordinary people risk their lives to overthrow their king?"</a:t>
            </a:r>
            <a:endParaRPr lang="en-IN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091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8D45C-A3F2-B5DB-4597-ED98EE9E9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France on the Eve of Revolution</a:t>
            </a:r>
            <a:br>
              <a:rPr lang="en-IN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France in the late 18th century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C3CF3-F167-9053-ED1A-AE16A80151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Absolute monarchy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King: Louis XVI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Social inequality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Financial crisis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Heavy taxation on common people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Enlightenment ideas spreading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Key idea: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France was politically powerful but internally unstable.</a:t>
            </a:r>
            <a:endParaRPr lang="en-IN" b="1" dirty="0">
              <a:latin typeface="Arial Black" panose="020B0A040201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91193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4E246-9F3F-1B6E-954E-BFD095630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lgerian" panose="04020705040A02060702" pitchFamily="82" charset="0"/>
              </a:rPr>
              <a:t>The Three Estates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963A2-BF02-6451-6BE2-E44295B3A5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solidFill>
                  <a:srgbClr val="C00000"/>
                </a:solidFill>
                <a:latin typeface="Cooper Black" panose="0208090404030B020404" pitchFamily="18" charset="0"/>
              </a:rPr>
              <a:t>First Estate</a:t>
            </a:r>
            <a:endParaRPr lang="en-IN" b="1" dirty="0">
              <a:solidFill>
                <a:srgbClr val="C00000"/>
              </a:solidFill>
              <a:latin typeface="Cooper Black" panose="0208090404030B020404" pitchFamily="18" charset="0"/>
            </a:endParaRPr>
          </a:p>
          <a:p>
            <a:r>
              <a:rPr lang="en-US" dirty="0"/>
              <a:t>Clergy and Privileged</a:t>
            </a:r>
            <a:endParaRPr lang="en-IN" dirty="0"/>
          </a:p>
          <a:p>
            <a:r>
              <a:rPr lang="en-US" b="1" dirty="0">
                <a:solidFill>
                  <a:srgbClr val="C00000"/>
                </a:solidFill>
                <a:latin typeface="Cooper Black" panose="0208090404030B020404" pitchFamily="18" charset="0"/>
              </a:rPr>
              <a:t>Second Estate</a:t>
            </a:r>
            <a:endParaRPr lang="en-IN" b="1" dirty="0">
              <a:solidFill>
                <a:srgbClr val="C00000"/>
              </a:solidFill>
              <a:latin typeface="Cooper Black" panose="0208090404030B020404" pitchFamily="18" charset="0"/>
            </a:endParaRPr>
          </a:p>
          <a:p>
            <a:r>
              <a:rPr lang="en-US" dirty="0"/>
              <a:t>Nobility and Privileged</a:t>
            </a:r>
            <a:endParaRPr lang="en-IN" dirty="0"/>
          </a:p>
          <a:p>
            <a:r>
              <a:rPr lang="en-US" b="1" dirty="0">
                <a:solidFill>
                  <a:srgbClr val="C00000"/>
                </a:solidFill>
                <a:latin typeface="Cooper Black" panose="0208090404030B020404" pitchFamily="18" charset="0"/>
              </a:rPr>
              <a:t>Third Estate</a:t>
            </a:r>
            <a:endParaRPr lang="en-IN" b="1" dirty="0">
              <a:solidFill>
                <a:srgbClr val="C00000"/>
              </a:solidFill>
              <a:latin typeface="Cooper Black" panose="0208090404030B020404" pitchFamily="18" charset="0"/>
            </a:endParaRPr>
          </a:p>
          <a:p>
            <a:r>
              <a:rPr lang="en-US" dirty="0"/>
              <a:t>Peasants, workers, bourgeoisie and Majority</a:t>
            </a:r>
            <a:endParaRPr lang="en-IN" dirty="0"/>
          </a:p>
          <a:p>
            <a:r>
              <a:rPr lang="en-US" dirty="0"/>
              <a:t>The Third Estate carried most of the tax burden.</a:t>
            </a:r>
            <a:endParaRPr lang="en-IN" dirty="0"/>
          </a:p>
          <a:p>
            <a:r>
              <a:rPr lang="en-US" dirty="0"/>
              <a:t>Class question:</a:t>
            </a:r>
            <a:endParaRPr lang="en-IN" dirty="0"/>
          </a:p>
          <a:p>
            <a:r>
              <a:rPr lang="en-US" dirty="0"/>
              <a:t>"</a:t>
            </a:r>
            <a:r>
              <a:rPr lang="en-US" b="1" dirty="0">
                <a:solidFill>
                  <a:srgbClr val="C00000"/>
                </a:solidFill>
              </a:rPr>
              <a:t>Is equality possible when taxation is unequal?"</a:t>
            </a:r>
            <a:endParaRPr lang="en-IN" b="1" dirty="0">
              <a:solidFill>
                <a:srgbClr val="C00000"/>
              </a:solidFill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3DA4A6-1DFF-E3B6-1A4A-5A01F4E43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175" y="568960"/>
            <a:ext cx="3368625" cy="414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920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A1C5B-96AD-AED4-6704-A62434E2D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Arial Rounded MT Bold" panose="020F0704030504030204" pitchFamily="34" charset="0"/>
              </a:rPr>
              <a:t>Estates general</a:t>
            </a:r>
            <a:endParaRPr lang="en-IN" b="1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6D12AB-75B0-0DFF-6EE7-9081306B62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984" y="1825625"/>
            <a:ext cx="634203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19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4582A-4922-2C3D-47F2-69B2D7D93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Algerian" panose="04020705040A02060702" pitchFamily="82" charset="0"/>
              </a:rPr>
              <a:t>Crisis of the </a:t>
            </a:r>
            <a:r>
              <a:rPr lang="en-US" b="1" dirty="0" err="1">
                <a:solidFill>
                  <a:srgbClr val="C00000"/>
                </a:solidFill>
                <a:latin typeface="Algerian" panose="04020705040A02060702" pitchFamily="82" charset="0"/>
              </a:rPr>
              <a:t>Ancien</a:t>
            </a:r>
            <a:r>
              <a:rPr lang="en-US" b="1" dirty="0">
                <a:solidFill>
                  <a:srgbClr val="C00000"/>
                </a:solidFill>
                <a:latin typeface="Algerian" panose="04020705040A02060702" pitchFamily="82" charset="0"/>
              </a:rPr>
              <a:t> Régime</a:t>
            </a:r>
            <a:endParaRPr lang="en-IN" b="1" dirty="0">
              <a:solidFill>
                <a:srgbClr val="C0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379E8-927D-37BE-4CE5-0860910D0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>
                <a:solidFill>
                  <a:srgbClr val="C00000"/>
                </a:solidFill>
                <a:latin typeface="Cooper Black" panose="0208090404030B020404" pitchFamily="18" charset="0"/>
              </a:rPr>
              <a:t>Political</a:t>
            </a:r>
            <a:endParaRPr lang="en-IN" b="1" i="1" dirty="0">
              <a:solidFill>
                <a:srgbClr val="C00000"/>
              </a:solidFill>
              <a:latin typeface="Cooper Black" panose="0208090404030B020404" pitchFamily="18" charset="0"/>
            </a:endParaRPr>
          </a:p>
          <a:p>
            <a:r>
              <a:rPr lang="en-US" b="1" dirty="0"/>
              <a:t>Absolute monarchy, Limited political representation</a:t>
            </a:r>
            <a:endParaRPr lang="en-IN" b="1" dirty="0"/>
          </a:p>
          <a:p>
            <a:r>
              <a:rPr lang="en-US" b="1" i="1" dirty="0">
                <a:solidFill>
                  <a:srgbClr val="C00000"/>
                </a:solidFill>
                <a:latin typeface="Cooper Black" panose="0208090404030B020404" pitchFamily="18" charset="0"/>
              </a:rPr>
              <a:t>Social</a:t>
            </a:r>
            <a:endParaRPr lang="en-IN" b="1" i="1" dirty="0">
              <a:solidFill>
                <a:srgbClr val="C00000"/>
              </a:solidFill>
              <a:latin typeface="Cooper Black" panose="0208090404030B020404" pitchFamily="18" charset="0"/>
            </a:endParaRPr>
          </a:p>
          <a:p>
            <a:r>
              <a:rPr lang="en-US" b="1" dirty="0"/>
              <a:t>Privileges of clergy and nobility, Feudal dues</a:t>
            </a:r>
            <a:endParaRPr lang="en-IN" b="1" dirty="0"/>
          </a:p>
          <a:p>
            <a:r>
              <a:rPr lang="en-US" b="1" i="1" dirty="0">
                <a:solidFill>
                  <a:srgbClr val="C00000"/>
                </a:solidFill>
                <a:latin typeface="Cooper Black" panose="0208090404030B020404" pitchFamily="18" charset="0"/>
              </a:rPr>
              <a:t>Economic</a:t>
            </a:r>
            <a:endParaRPr lang="en-IN" b="1" i="1" dirty="0">
              <a:solidFill>
                <a:srgbClr val="C00000"/>
              </a:solidFill>
              <a:latin typeface="Cooper Black" panose="0208090404030B020404" pitchFamily="18" charset="0"/>
            </a:endParaRPr>
          </a:p>
          <a:p>
            <a:r>
              <a:rPr lang="en-US" b="1" dirty="0"/>
              <a:t>Government debt, Heavy taxation, Rising bread prices</a:t>
            </a:r>
            <a:endParaRPr lang="en-IN" b="1" dirty="0"/>
          </a:p>
          <a:p>
            <a:r>
              <a:rPr lang="en-US" b="1" i="1" dirty="0">
                <a:solidFill>
                  <a:srgbClr val="C00000"/>
                </a:solidFill>
                <a:latin typeface="Cooper Black" panose="0208090404030B020404" pitchFamily="18" charset="0"/>
              </a:rPr>
              <a:t>Intellectual</a:t>
            </a:r>
            <a:endParaRPr lang="en-IN" b="1" i="1" dirty="0">
              <a:solidFill>
                <a:srgbClr val="C00000"/>
              </a:solidFill>
              <a:latin typeface="Cooper Black" panose="0208090404030B020404" pitchFamily="18" charset="0"/>
            </a:endParaRPr>
          </a:p>
          <a:p>
            <a:r>
              <a:rPr lang="en-US" b="1" dirty="0"/>
              <a:t>Enlightenment criticism of monarchy and privilege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582817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52E5A-1E06-AC28-E361-E92FCA95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  <a:latin typeface="Cooper Black" panose="0208090404030B020404" pitchFamily="18" charset="0"/>
              </a:rPr>
              <a:t>The Enlightenment Connection</a:t>
            </a:r>
            <a:endParaRPr lang="en-IN" b="1" dirty="0">
              <a:solidFill>
                <a:srgbClr val="00B050"/>
              </a:solidFill>
              <a:latin typeface="Cooper Black" panose="0208090404030B0204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ECEA9-3437-93AD-EF13-C4D0F688FF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Important thinkers:</a:t>
            </a:r>
            <a:endParaRPr lang="en-IN" b="1" dirty="0"/>
          </a:p>
          <a:p>
            <a:r>
              <a:rPr lang="en-US" b="1" dirty="0">
                <a:solidFill>
                  <a:srgbClr val="7030A0"/>
                </a:solidFill>
              </a:rPr>
              <a:t>John Locke </a:t>
            </a:r>
            <a:r>
              <a:rPr lang="en-US" b="1" dirty="0"/>
              <a:t>→ natural rights</a:t>
            </a:r>
            <a:endParaRPr lang="en-IN" b="1" dirty="0"/>
          </a:p>
          <a:p>
            <a:r>
              <a:rPr lang="en-US" b="1" dirty="0">
                <a:solidFill>
                  <a:srgbClr val="7030A0"/>
                </a:solidFill>
              </a:rPr>
              <a:t>Montesquieu</a:t>
            </a:r>
            <a:r>
              <a:rPr lang="en-US" b="1" dirty="0"/>
              <a:t> → separation of powers</a:t>
            </a:r>
            <a:endParaRPr lang="en-IN" b="1" dirty="0"/>
          </a:p>
          <a:p>
            <a:r>
              <a:rPr lang="en-US" b="1" dirty="0">
                <a:solidFill>
                  <a:srgbClr val="7030A0"/>
                </a:solidFill>
              </a:rPr>
              <a:t>Voltaire</a:t>
            </a:r>
            <a:r>
              <a:rPr lang="en-US" b="1" dirty="0"/>
              <a:t> → criticism of religious and political authority</a:t>
            </a:r>
            <a:endParaRPr lang="en-IN" b="1" dirty="0"/>
          </a:p>
          <a:p>
            <a:r>
              <a:rPr lang="en-US" b="1" dirty="0">
                <a:solidFill>
                  <a:srgbClr val="7030A0"/>
                </a:solidFill>
              </a:rPr>
              <a:t>Rousseau</a:t>
            </a:r>
            <a:r>
              <a:rPr lang="en-US" b="1" dirty="0"/>
              <a:t> → popular sovereignty and general will</a:t>
            </a:r>
            <a:endParaRPr lang="en-IN" b="1" dirty="0"/>
          </a:p>
          <a:p>
            <a:r>
              <a:rPr lang="en-US" b="1" dirty="0"/>
              <a:t>Key concept:</a:t>
            </a:r>
            <a:endParaRPr lang="en-IN" b="1" dirty="0"/>
          </a:p>
          <a:p>
            <a:r>
              <a:rPr lang="en-US" b="1" dirty="0"/>
              <a:t>“</a:t>
            </a:r>
            <a:r>
              <a:rPr lang="en-US" b="1" dirty="0">
                <a:solidFill>
                  <a:srgbClr val="FF0000"/>
                </a:solidFill>
              </a:rPr>
              <a:t>Sovereignty belongs to the people</a:t>
            </a:r>
            <a:r>
              <a:rPr lang="en-US" b="1" dirty="0"/>
              <a:t>.”</a:t>
            </a:r>
            <a:endParaRPr lang="en-IN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91026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D22CF-6B10-8F9F-92BB-82681F50B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Bernard MT Condensed" panose="02050806060905020404" pitchFamily="18" charset="0"/>
              </a:rPr>
              <a:t>The Financial Crisis</a:t>
            </a:r>
            <a:endParaRPr lang="en-IN" b="1" dirty="0">
              <a:solidFill>
                <a:srgbClr val="FF000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B9AF1A-21D4-2676-3F35-3D3D815BA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France was deeply in debt because of:</a:t>
            </a:r>
            <a:endParaRPr lang="en-IN" b="1" dirty="0"/>
          </a:p>
          <a:p>
            <a:r>
              <a:rPr lang="en-US" b="1" dirty="0"/>
              <a:t>Costly wars</a:t>
            </a:r>
            <a:endParaRPr lang="en-IN" b="1" dirty="0"/>
          </a:p>
          <a:p>
            <a:r>
              <a:rPr lang="en-US" b="1" dirty="0"/>
              <a:t>French support for the American Revolution</a:t>
            </a:r>
            <a:endParaRPr lang="en-IN" b="1" dirty="0"/>
          </a:p>
          <a:p>
            <a:r>
              <a:rPr lang="en-US" b="1" dirty="0"/>
              <a:t>Royal expenditure</a:t>
            </a:r>
            <a:endParaRPr lang="en-IN" b="1" dirty="0"/>
          </a:p>
          <a:p>
            <a:r>
              <a:rPr lang="en-US" b="1" dirty="0"/>
              <a:t>Inefficient taxation</a:t>
            </a:r>
            <a:endParaRPr lang="en-IN" b="1" dirty="0"/>
          </a:p>
          <a:p>
            <a:r>
              <a:rPr lang="en-US" b="1" dirty="0"/>
              <a:t>Debt servicing</a:t>
            </a:r>
            <a:endParaRPr lang="en-IN" b="1" dirty="0"/>
          </a:p>
          <a:p>
            <a:r>
              <a:rPr lang="en-US" b="1" dirty="0"/>
              <a:t>Louis XVI needed money.</a:t>
            </a:r>
            <a:endParaRPr lang="en-IN" b="1" dirty="0"/>
          </a:p>
          <a:p>
            <a:r>
              <a:rPr lang="en-US" b="1" dirty="0"/>
              <a:t>So he called the Estates-General in 1789.</a:t>
            </a:r>
            <a:endParaRPr lang="en-IN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9053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B5B89-BE00-AECB-6093-B7D94AFD0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70C0"/>
                </a:solidFill>
                <a:latin typeface="Arial Black" panose="020B0A04020102020204" pitchFamily="34" charset="0"/>
              </a:rPr>
              <a:t>Estates-General, 1789 ,(5 May 1789)</a:t>
            </a:r>
            <a:br>
              <a:rPr lang="en-IN" b="1" dirty="0">
                <a:solidFill>
                  <a:srgbClr val="0070C0"/>
                </a:solidFill>
                <a:latin typeface="Arial Black" panose="020B0A04020102020204" pitchFamily="34" charset="0"/>
              </a:rPr>
            </a:br>
            <a:endParaRPr lang="en-IN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F9A6C-D11F-4B6A-40A6-E2B972AE0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Representatives of the three Estates met at Versailles.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The problem: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Should voting be: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By Estate?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→ First + Second Estates could dominate.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By Head?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→ Third Estate could have greater influence.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The dispute became a political crisis.</a:t>
            </a:r>
            <a:endParaRPr lang="en-IN" b="1" dirty="0">
              <a:latin typeface="Arial Black" panose="020B0A040201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1263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8AFE0-03CE-794A-4797-46CA903B6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  <a:latin typeface="Arial Black" panose="020B0A04020102020204" pitchFamily="34" charset="0"/>
              </a:rPr>
              <a:t>The Tennis Court Oath</a:t>
            </a:r>
            <a:endParaRPr lang="en-IN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15A4B8-FDC1-90B9-3791-9434207FB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20 June 1789</a:t>
            </a:r>
            <a:endParaRPr lang="en-IN" b="1" dirty="0"/>
          </a:p>
          <a:p>
            <a:r>
              <a:rPr lang="en-US" b="1" dirty="0"/>
              <a:t>Members of the Third Estate declared themselves the:</a:t>
            </a:r>
            <a:endParaRPr lang="en-IN" b="1" dirty="0"/>
          </a:p>
          <a:p>
            <a:r>
              <a:rPr lang="en-US" b="1" dirty="0"/>
              <a:t>National Assembly</a:t>
            </a:r>
            <a:endParaRPr lang="en-IN" b="1" dirty="0"/>
          </a:p>
          <a:p>
            <a:r>
              <a:rPr lang="en-US" b="1" dirty="0"/>
              <a:t>They vowed:</a:t>
            </a:r>
            <a:endParaRPr lang="en-IN" b="1" dirty="0"/>
          </a:p>
          <a:p>
            <a:r>
              <a:rPr lang="en-US" b="1" dirty="0"/>
              <a:t>Not to separate until France had a constitution.</a:t>
            </a:r>
            <a:endParaRPr lang="en-IN" b="1" dirty="0"/>
          </a:p>
          <a:p>
            <a:r>
              <a:rPr lang="en-US" b="1" dirty="0"/>
              <a:t>Significance:</a:t>
            </a:r>
            <a:endParaRPr lang="en-IN" b="1" dirty="0"/>
          </a:p>
          <a:p>
            <a:r>
              <a:rPr lang="en-US" b="1" dirty="0"/>
              <a:t>Political sovereignty was beginning to shift from the king toward the nation.</a:t>
            </a:r>
            <a:endParaRPr lang="en-IN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0392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2A4C9-3CFB-A6B8-85DD-CBDC7B5CE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Bernard MT Condensed" panose="02050806060905020404" pitchFamily="18" charset="0"/>
              </a:rPr>
              <a:t>Storming of the Bastille - 14 July 1789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4F0A8-AF5F-57A8-A82F-CF11ECEDF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Paris crowds attacked the Bastille, a royal fortress and prison.</a:t>
            </a:r>
            <a:endParaRPr lang="en-IN" b="1" dirty="0"/>
          </a:p>
          <a:p>
            <a:r>
              <a:rPr lang="en-US" b="1" dirty="0"/>
              <a:t>Why was it important?</a:t>
            </a:r>
            <a:endParaRPr lang="en-IN" b="1" dirty="0"/>
          </a:p>
          <a:p>
            <a:r>
              <a:rPr lang="en-US" b="1" dirty="0"/>
              <a:t>Symbol of royal absolutism</a:t>
            </a:r>
            <a:endParaRPr lang="en-IN" b="1" dirty="0"/>
          </a:p>
          <a:p>
            <a:r>
              <a:rPr lang="en-US" b="1" dirty="0"/>
              <a:t>People acquired weapons</a:t>
            </a:r>
            <a:endParaRPr lang="en-IN" b="1" dirty="0"/>
          </a:p>
          <a:p>
            <a:r>
              <a:rPr lang="en-US" b="1" dirty="0"/>
              <a:t>Revolution spread</a:t>
            </a:r>
            <a:endParaRPr lang="en-IN" b="1" dirty="0"/>
          </a:p>
          <a:p>
            <a:r>
              <a:rPr lang="en-US" b="1" dirty="0"/>
              <a:t>The king's authority was challenged</a:t>
            </a:r>
            <a:endParaRPr lang="en-IN" b="1" dirty="0"/>
          </a:p>
          <a:p>
            <a:r>
              <a:rPr lang="en-US" b="1" dirty="0"/>
              <a:t>14 July became France's national day.</a:t>
            </a:r>
            <a:endParaRPr lang="en-IN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4696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2998D-0510-45AA-C074-722A3BA11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ernard MT Condensed" panose="02050806060905020404" pitchFamily="18" charset="0"/>
              </a:rPr>
              <a:t>The Great Fear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BF474-2382-6C34-5E39-B1149B291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rial Rounded MT Bold" panose="020F0704030504030204" pitchFamily="34" charset="0"/>
              </a:rPr>
              <a:t>During July–August 1789: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Peasants attacked manor houses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Feudal records were destroyed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Fear spread through the countryside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Night of 4 August 1789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The National Assembly abolished many feudal privileges.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Result: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The old social order began to collapse.</a:t>
            </a:r>
            <a:endParaRPr lang="en-IN" b="1" dirty="0">
              <a:latin typeface="Arial Rounded MT Bold" panose="020F070403050403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2699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E1436-D158-29F0-66E5-A5AF5D980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Declaration of the Rights of Man and Citizen - 26 August 1789</a:t>
            </a:r>
            <a:endParaRPr lang="en-IN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E4F42-1CA8-3906-1BDC-48F5917C9C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latin typeface="Arial Black" panose="020B0A04020102020204" pitchFamily="34" charset="0"/>
              </a:rPr>
              <a:t>Inspired by Enlightenment ideas.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Major principles: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Liberty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Equality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Popular sovereignty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Freedom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Equality before law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Protection of property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Famous principle: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“Men are born and remain free and equal in rights.”</a:t>
            </a:r>
            <a:endParaRPr lang="en-IN" b="1" dirty="0">
              <a:latin typeface="Arial Black" panose="020B0A040201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21206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3A5A3-203D-D9B9-1E8C-26C9859B7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oper Black" panose="0208090404030B020404" pitchFamily="18" charset="0"/>
              </a:rPr>
              <a:t>The Revolution and Women</a:t>
            </a:r>
            <a:endParaRPr lang="en-IN" b="1" dirty="0">
              <a:latin typeface="Cooper Black" panose="0208090404030B0204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148B4-41A2-061A-5138-8CF4E2EB5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>
                <a:latin typeface="Arial Rounded MT Bold" panose="020F0704030504030204" pitchFamily="34" charset="0"/>
              </a:rPr>
              <a:t>Women played an important role.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Women's March on Versailles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5–6 October 1789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Thousands of women marched demanding: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Bread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Lower food prices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Action from the king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The royal family was forced to move to Paris.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Question: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"Were women participants only—or political actors in their own right?"</a:t>
            </a:r>
            <a:endParaRPr lang="en-IN" b="1" dirty="0">
              <a:latin typeface="Arial Rounded MT Bold" panose="020F070403050403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22190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293C5-DE34-C329-4837-5C5AA628A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oper Black" panose="0208090404030B020404" pitchFamily="18" charset="0"/>
              </a:rPr>
              <a:t>Constitutional Monarchy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2E15D-49B0-80A5-0E10-51C7A5D980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rial Black" panose="020B0A04020102020204" pitchFamily="34" charset="0"/>
              </a:rPr>
              <a:t>1791 Constitution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France became a constitutional monarchy.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King retained executive authority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Legislative Assembly established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Political participation remained restricted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Property qualifications limited voting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But tensions continued…</a:t>
            </a:r>
            <a:endParaRPr lang="en-IN" b="1" dirty="0">
              <a:latin typeface="Arial Black" panose="020B0A040201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958778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46587-1767-78BF-F94B-0306C9F71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Cooper Black" panose="0208090404030B020404" pitchFamily="18" charset="0"/>
              </a:rPr>
              <a:t>Fall of the Monarchy 1792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881DF-A7F4-1AFA-4640-C193B360C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Arial Black" panose="020B0A04020102020204" pitchFamily="34" charset="0"/>
              </a:rPr>
              <a:t>France went to war with European monarchies.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Growing radicalism + economic crisis + fear of counter-revolution.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10 August 1792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Tuileries Palace was attacked.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September 1792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Monarchy was abolished.</a:t>
            </a:r>
            <a:endParaRPr lang="en-IN" b="1" dirty="0"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Black" panose="020B0A04020102020204" pitchFamily="34" charset="0"/>
              </a:rPr>
              <a:t>France became a Republic.</a:t>
            </a:r>
            <a:endParaRPr lang="en-IN" b="1" dirty="0">
              <a:latin typeface="Arial Black" panose="020B0A0402010202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5296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A2D8B-BFFF-A15A-94DB-6FA67582C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Cooper Black" panose="0208090404030B020404" pitchFamily="18" charset="0"/>
              </a:rPr>
              <a:t>Execution of Louis XVI 21 January 1793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690DA-6E36-DCF9-A838-13B27D929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Louis XVI was executed by guillotine.</a:t>
            </a:r>
            <a:endParaRPr lang="en-IN" b="1" dirty="0"/>
          </a:p>
          <a:p>
            <a:r>
              <a:rPr lang="en-US" b="1" dirty="0"/>
              <a:t>Why was this revolutionary?</a:t>
            </a:r>
            <a:endParaRPr lang="en-IN" b="1" dirty="0"/>
          </a:p>
          <a:p>
            <a:r>
              <a:rPr lang="en-US" b="1" dirty="0"/>
              <a:t>The king was no longer viewed </a:t>
            </a:r>
          </a:p>
          <a:p>
            <a:pPr marL="0" indent="0">
              <a:buNone/>
            </a:pPr>
            <a:r>
              <a:rPr lang="en-US" b="1" dirty="0"/>
              <a:t>as sacred and inviolable.</a:t>
            </a:r>
            <a:endParaRPr lang="en-IN" b="1" dirty="0"/>
          </a:p>
          <a:p>
            <a:r>
              <a:rPr lang="en-US" b="1" dirty="0"/>
              <a:t>France had moved from:</a:t>
            </a:r>
            <a:endParaRPr lang="en-IN" b="1" dirty="0"/>
          </a:p>
          <a:p>
            <a:r>
              <a:rPr lang="en-US" b="1" dirty="0"/>
              <a:t>Monarchy → Republic</a:t>
            </a:r>
            <a:endParaRPr lang="en-IN" b="1" dirty="0"/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B00432-FD7B-6ACD-A09B-19BE43EA5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300" y="1143000"/>
            <a:ext cx="5473700" cy="557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532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26E1F-CDEC-700B-81A2-5205F02D1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oper Black" panose="0208090404030B020404" pitchFamily="18" charset="0"/>
              </a:rPr>
              <a:t>The Reign of Terror (1793–1794)</a:t>
            </a:r>
            <a:br>
              <a:rPr lang="en-IN" b="1" dirty="0">
                <a:solidFill>
                  <a:srgbClr val="FF0000"/>
                </a:solidFill>
                <a:latin typeface="Cooper Black" panose="0208090404030B020404" pitchFamily="18" charset="0"/>
              </a:rPr>
            </a:br>
            <a:endParaRPr lang="en-IN" b="1" dirty="0">
              <a:solidFill>
                <a:srgbClr val="FF0000"/>
              </a:solidFill>
              <a:latin typeface="Cooper Black" panose="0208090404030B0204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26178-C92C-609A-BC7F-544D4A2082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b="1" dirty="0">
                <a:latin typeface="Arial Rounded MT Bold" panose="020F0704030504030204" pitchFamily="34" charset="0"/>
              </a:rPr>
              <a:t>Led by the Committee of Public Safety, associated especially with Maximilien Robespierre.</a:t>
            </a:r>
            <a:endParaRPr lang="en-IN" sz="3200" b="1" dirty="0">
              <a:latin typeface="Arial Rounded MT Bold" panose="020F0704030504030204" pitchFamily="34" charset="0"/>
            </a:endParaRPr>
          </a:p>
          <a:p>
            <a:r>
              <a:rPr lang="en-US" sz="3200" b="1" dirty="0">
                <a:latin typeface="Arial Rounded MT Bold" panose="020F0704030504030204" pitchFamily="34" charset="0"/>
              </a:rPr>
              <a:t>Reasons:</a:t>
            </a:r>
            <a:endParaRPr lang="en-IN" sz="3200" b="1" dirty="0">
              <a:latin typeface="Arial Rounded MT Bold" panose="020F0704030504030204" pitchFamily="34" charset="0"/>
            </a:endParaRPr>
          </a:p>
          <a:p>
            <a:r>
              <a:rPr lang="en-US" sz="3200" b="1" dirty="0">
                <a:latin typeface="Arial Rounded MT Bold" panose="020F0704030504030204" pitchFamily="34" charset="0"/>
              </a:rPr>
              <a:t>Foreign invasion, Civil war, Counter-revolution</a:t>
            </a:r>
            <a:r>
              <a:rPr lang="en-IN" sz="3200" b="1" dirty="0">
                <a:latin typeface="Arial Rounded MT Bold" panose="020F0704030504030204" pitchFamily="34" charset="0"/>
              </a:rPr>
              <a:t>, </a:t>
            </a:r>
            <a:r>
              <a:rPr lang="en-US" sz="3200" b="1" dirty="0">
                <a:latin typeface="Arial Rounded MT Bold" panose="020F0704030504030204" pitchFamily="34" charset="0"/>
              </a:rPr>
              <a:t>Political factionalism</a:t>
            </a:r>
            <a:endParaRPr lang="en-IN" sz="3200" b="1" dirty="0">
              <a:latin typeface="Arial Rounded MT Bold" panose="020F0704030504030204" pitchFamily="34" charset="0"/>
            </a:endParaRPr>
          </a:p>
          <a:p>
            <a:r>
              <a:rPr lang="en-US" sz="3200" b="1" dirty="0">
                <a:latin typeface="Arial Rounded MT Bold" panose="020F0704030504030204" pitchFamily="34" charset="0"/>
              </a:rPr>
              <a:t>Methods:</a:t>
            </a:r>
            <a:endParaRPr lang="en-IN" sz="3200" b="1" dirty="0">
              <a:latin typeface="Arial Rounded MT Bold" panose="020F0704030504030204" pitchFamily="34" charset="0"/>
            </a:endParaRPr>
          </a:p>
          <a:p>
            <a:r>
              <a:rPr lang="en-US" sz="3200" b="1" dirty="0">
                <a:latin typeface="Arial Rounded MT Bold" panose="020F0704030504030204" pitchFamily="34" charset="0"/>
              </a:rPr>
              <a:t>Revolutionary Tribunal, Arrests, Executions, Guillotine</a:t>
            </a:r>
            <a:endParaRPr lang="en-IN" sz="3200" b="1" dirty="0">
              <a:latin typeface="Arial Rounded MT Bold" panose="020F0704030504030204" pitchFamily="34" charset="0"/>
            </a:endParaRPr>
          </a:p>
          <a:p>
            <a:r>
              <a:rPr lang="en-US" sz="3200" b="1" dirty="0">
                <a:latin typeface="Arial Rounded MT Bold" panose="020F0704030504030204" pitchFamily="34" charset="0"/>
              </a:rPr>
              <a:t>Thousands were executed.</a:t>
            </a:r>
            <a:endParaRPr lang="en-IN" sz="3200" b="1" dirty="0">
              <a:latin typeface="Arial Rounded MT Bold" panose="020F070403050403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76582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EE039-A59A-6B70-AC73-F3D597922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Cooper Black" panose="0208090404030B020404" pitchFamily="18" charset="0"/>
              </a:rPr>
              <a:t>Robespierre and the Fall of the Terror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D51E5-2206-208E-6A54-F53778D032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Robespierre argued that:</a:t>
            </a:r>
            <a:endParaRPr lang="en-IN" b="1" dirty="0"/>
          </a:p>
          <a:p>
            <a:r>
              <a:rPr lang="en-US" b="1" dirty="0"/>
              <a:t>“Terror is nothing other than justice…”</a:t>
            </a:r>
            <a:endParaRPr lang="en-IN" b="1" dirty="0"/>
          </a:p>
          <a:p>
            <a:r>
              <a:rPr lang="en-US" b="1" dirty="0"/>
              <a:t>But fear eventually turned against the revolutionaries themselves.</a:t>
            </a:r>
            <a:endParaRPr lang="en-IN" b="1" dirty="0"/>
          </a:p>
          <a:p>
            <a:r>
              <a:rPr lang="en-US" b="1" dirty="0"/>
              <a:t>27 July 1794 — 9 Thermidor</a:t>
            </a:r>
            <a:endParaRPr lang="en-IN" b="1" dirty="0"/>
          </a:p>
          <a:p>
            <a:r>
              <a:rPr lang="en-US" b="1" dirty="0"/>
              <a:t>Robespierre was arrested.</a:t>
            </a:r>
            <a:endParaRPr lang="en-IN" b="1" dirty="0"/>
          </a:p>
          <a:p>
            <a:r>
              <a:rPr lang="en-US" b="1" dirty="0"/>
              <a:t>28 July 1794</a:t>
            </a:r>
            <a:endParaRPr lang="en-IN" b="1" dirty="0"/>
          </a:p>
          <a:p>
            <a:r>
              <a:rPr lang="en-US" b="1" dirty="0"/>
              <a:t>Robespierre was executed.</a:t>
            </a:r>
            <a:endParaRPr lang="en-IN" b="1" dirty="0"/>
          </a:p>
          <a:p>
            <a:r>
              <a:rPr lang="en-US" b="1" dirty="0"/>
              <a:t>Result:</a:t>
            </a:r>
            <a:endParaRPr lang="en-IN" b="1" dirty="0"/>
          </a:p>
          <a:p>
            <a:r>
              <a:rPr lang="en-US" b="1" dirty="0"/>
              <a:t>The Reign of Terror ended</a:t>
            </a:r>
            <a:r>
              <a:rPr lang="en-US" dirty="0"/>
              <a:t>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066791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1D692-2095-0C06-87FB-50D8D804F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ooper Black" panose="0208090404030B020404" pitchFamily="18" charset="0"/>
              </a:rPr>
              <a:t>The Directory (1795–1799)</a:t>
            </a:r>
            <a:br>
              <a:rPr lang="en-IN" b="1" dirty="0">
                <a:latin typeface="Cooper Black" panose="0208090404030B020404" pitchFamily="18" charset="0"/>
              </a:rPr>
            </a:br>
            <a:endParaRPr lang="en-IN" b="1" dirty="0">
              <a:latin typeface="Cooper Black" panose="0208090404030B0204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3D9F3-5C51-A39C-9899-F94B50DB8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After the Terror:</a:t>
            </a:r>
            <a:endParaRPr lang="en-IN" b="1" dirty="0"/>
          </a:p>
          <a:p>
            <a:r>
              <a:rPr lang="en-US" b="1" dirty="0"/>
              <a:t>Constitution of 1795</a:t>
            </a:r>
            <a:endParaRPr lang="en-IN" b="1" dirty="0"/>
          </a:p>
          <a:p>
            <a:r>
              <a:rPr lang="en-US" b="1" dirty="0"/>
              <a:t>Executive power given to five Directors</a:t>
            </a:r>
            <a:endParaRPr lang="en-IN" b="1" dirty="0"/>
          </a:p>
          <a:p>
            <a:r>
              <a:rPr lang="en-US" b="1" dirty="0"/>
              <a:t>Political instability</a:t>
            </a:r>
            <a:endParaRPr lang="en-IN" b="1" dirty="0"/>
          </a:p>
          <a:p>
            <a:r>
              <a:rPr lang="en-US" b="1" dirty="0"/>
              <a:t>Economic problems</a:t>
            </a:r>
            <a:endParaRPr lang="en-IN" b="1" dirty="0"/>
          </a:p>
          <a:p>
            <a:r>
              <a:rPr lang="en-US" b="1" dirty="0"/>
              <a:t>Corruption</a:t>
            </a:r>
            <a:endParaRPr lang="en-IN" b="1" dirty="0"/>
          </a:p>
          <a:p>
            <a:r>
              <a:rPr lang="en-US" b="1" dirty="0"/>
              <a:t>Dependence on the army</a:t>
            </a:r>
            <a:endParaRPr lang="en-IN" b="1" dirty="0"/>
          </a:p>
          <a:p>
            <a:r>
              <a:rPr lang="en-US" b="1" dirty="0"/>
              <a:t>The revolutionary government became increasingly weak.</a:t>
            </a:r>
            <a:endParaRPr lang="en-IN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65201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7BFBF-F190-5E6D-AA82-455D62548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Arial Black" panose="020B0A04020102020204" pitchFamily="34" charset="0"/>
              </a:rPr>
              <a:t>Rise of Napoleon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F1DC0-2D8C-0795-B4F9-C66034C798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sz="3600" b="1" dirty="0">
                <a:latin typeface="Arial Rounded MT Bold" panose="020F0704030504030204" pitchFamily="34" charset="0"/>
              </a:rPr>
              <a:t>9 November 1799 — Coup of 18 Brumaire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Napoleon Bonaparte seized power.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Revolution's political decade: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Absolute Monarchy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↓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Constitutional Monarchy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↓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Republic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↓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Terror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↓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Directory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↓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r>
              <a:rPr lang="en-US" sz="3600" b="1" dirty="0">
                <a:latin typeface="Arial Rounded MT Bold" panose="020F0704030504030204" pitchFamily="34" charset="0"/>
              </a:rPr>
              <a:t>Napoleon</a:t>
            </a:r>
            <a:endParaRPr lang="en-IN" sz="3600" b="1" dirty="0">
              <a:latin typeface="Arial Rounded MT Bold" panose="020F0704030504030204" pitchFamily="34" charset="0"/>
            </a:endParaRPr>
          </a:p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1668D7-FB0B-3739-DD99-E7C5BAFA2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299" y="182443"/>
            <a:ext cx="5167175" cy="6493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6797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FFCA3-913E-F4FE-B698-3B2DF5B7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Bernard MT Condensed" panose="02050806060905020404" pitchFamily="18" charset="0"/>
              </a:rPr>
              <a:t>Legacy of the French Revolution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B6DD17-849C-5C52-7E6F-BD98917ECE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Political</a:t>
            </a:r>
            <a:endParaRPr lang="en-IN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Narrow" panose="020B0606020202030204" pitchFamily="34" charset="0"/>
              </a:rPr>
              <a:t>End of absolute monarchy, Republicanism, Popular sovereignty</a:t>
            </a:r>
            <a:endParaRPr lang="en-IN" b="1" dirty="0">
              <a:latin typeface="Arial Narrow" panose="020B0606020202030204" pitchFamily="34" charset="0"/>
            </a:endParaRPr>
          </a:p>
          <a:p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</a:rPr>
              <a:t>Social</a:t>
            </a:r>
            <a:endParaRPr lang="en-IN" b="1" dirty="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r>
              <a:rPr lang="en-US" b="1" dirty="0">
                <a:latin typeface="Arial Narrow" panose="020B0606020202030204" pitchFamily="34" charset="0"/>
              </a:rPr>
              <a:t>Attack on feudal privilege, Greater legal equality, Intellectual, Liberty</a:t>
            </a:r>
            <a:endParaRPr lang="en-IN" b="1" dirty="0">
              <a:latin typeface="Arial Narrow" panose="020B0606020202030204" pitchFamily="34" charset="0"/>
            </a:endParaRPr>
          </a:p>
          <a:p>
            <a:r>
              <a:rPr lang="en-US" b="1" dirty="0">
                <a:latin typeface="Arial Narrow" panose="020B0606020202030204" pitchFamily="34" charset="0"/>
              </a:rPr>
              <a:t>Equality, Citizenship</a:t>
            </a:r>
            <a:r>
              <a:rPr lang="en-IN" b="1" dirty="0">
                <a:latin typeface="Arial Narrow" panose="020B0606020202030204" pitchFamily="34" charset="0"/>
              </a:rPr>
              <a:t>, </a:t>
            </a:r>
            <a:r>
              <a:rPr lang="en-US" b="1" dirty="0">
                <a:latin typeface="Arial Narrow" panose="020B0606020202030204" pitchFamily="34" charset="0"/>
              </a:rPr>
              <a:t>Rights</a:t>
            </a:r>
            <a:r>
              <a:rPr lang="en-IN" b="1" dirty="0">
                <a:latin typeface="Arial Narrow" panose="020B0606020202030204" pitchFamily="34" charset="0"/>
              </a:rPr>
              <a:t>, </a:t>
            </a:r>
            <a:r>
              <a:rPr lang="en-US" b="1" dirty="0">
                <a:latin typeface="Arial Narrow" panose="020B0606020202030204" pitchFamily="34" charset="0"/>
              </a:rPr>
              <a:t>Global impact</a:t>
            </a:r>
            <a:endParaRPr lang="en-IN" b="1" dirty="0">
              <a:latin typeface="Arial Narrow" panose="020B0606020202030204" pitchFamily="34" charset="0"/>
            </a:endParaRPr>
          </a:p>
          <a:p>
            <a:r>
              <a:rPr lang="en-US" b="1" dirty="0">
                <a:latin typeface="Arial Narrow" panose="020B0606020202030204" pitchFamily="34" charset="0"/>
              </a:rPr>
              <a:t>Influenced political movements across Europe and the wider world.</a:t>
            </a:r>
            <a:endParaRPr lang="en-IN" b="1" dirty="0">
              <a:latin typeface="Arial Narrow" panose="020B060602020203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918585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C5438-5547-B97A-6488-ADB4CDFEE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latin typeface="Bernard MT Condensed" panose="02050806060905020404" pitchFamily="18" charset="0"/>
              </a:rPr>
              <a:t>The question </a:t>
            </a:r>
            <a:r>
              <a:rPr lang="en-IN" dirty="0"/>
              <a:t>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7A0E1-C0B0-84E1-DDE5-8D2A412F7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6000" dirty="0">
                <a:solidFill>
                  <a:srgbClr val="FF0000"/>
                </a:solidFill>
                <a:latin typeface="Bernard MT Condensed" panose="02050806060905020404" pitchFamily="18" charset="0"/>
              </a:rPr>
              <a:t>Was the Revolution a Success </a:t>
            </a:r>
          </a:p>
          <a:p>
            <a:pPr marL="0" indent="0" algn="ctr">
              <a:buNone/>
            </a:pPr>
            <a:endParaRPr lang="en-US" sz="9600" dirty="0">
              <a:solidFill>
                <a:srgbClr val="FF0000"/>
              </a:solidFill>
              <a:latin typeface="Bernard MT Condensed" panose="02050806060905020404" pitchFamily="18" charset="0"/>
            </a:endParaRPr>
          </a:p>
          <a:p>
            <a:pPr marL="0" indent="0" algn="ctr">
              <a:buNone/>
            </a:pPr>
            <a:r>
              <a:rPr lang="en-US" sz="9600" dirty="0">
                <a:solidFill>
                  <a:srgbClr val="FF0000"/>
                </a:solidFill>
                <a:latin typeface="Bernard MT Condensed" panose="02050806060905020404" pitchFamily="18" charset="0"/>
              </a:rPr>
              <a:t>???</a:t>
            </a:r>
            <a:endParaRPr lang="en-IN" sz="9600" dirty="0">
              <a:solidFill>
                <a:srgbClr val="FF0000"/>
              </a:solidFill>
              <a:latin typeface="Bernard MT Condensed" panose="020508060609050204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72596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139A1-1316-7CFD-8A72-1C305AEC6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b="1" dirty="0">
                <a:latin typeface="Bernard MT Condensed" panose="02050806060905020404" pitchFamily="18" charset="0"/>
              </a:rPr>
              <a:t>The French Revolution failed politically but succeeded socially</a:t>
            </a:r>
            <a:r>
              <a:rPr lang="en-US" dirty="0"/>
              <a:t>.”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EBB62-287B-B34E-2E33-8E0C6CB60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* </a:t>
            </a:r>
            <a:r>
              <a:rPr lang="en-US" b="1" dirty="0">
                <a:latin typeface="Arial Rounded MT Bold" panose="020F0704030504030204" pitchFamily="34" charset="0"/>
              </a:rPr>
              <a:t>Positive - Feudal privileges weakened</a:t>
            </a:r>
            <a:r>
              <a:rPr lang="en-IN" b="1" dirty="0">
                <a:latin typeface="Arial Rounded MT Bold" panose="020F0704030504030204" pitchFamily="34" charset="0"/>
              </a:rPr>
              <a:t> ,</a:t>
            </a:r>
            <a:r>
              <a:rPr lang="en-US" b="1" dirty="0">
                <a:latin typeface="Arial Rounded MT Bold" panose="020F0704030504030204" pitchFamily="34" charset="0"/>
              </a:rPr>
              <a:t>Equality before law , End of absolute monarchy , New ideas of citizenship</a:t>
            </a:r>
            <a:endParaRPr lang="en-IN" b="1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r>
              <a:rPr lang="en-US" b="1" dirty="0">
                <a:latin typeface="Arial Rounded MT Bold" panose="020F0704030504030204" pitchFamily="34" charset="0"/>
              </a:rPr>
              <a:t>* Negative - Terror and political violence, Political instability, Napoleon's authoritarian rule, Women remained politically excluded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Exit question:</a:t>
            </a:r>
            <a:endParaRPr lang="en-IN" b="1" dirty="0">
              <a:latin typeface="Arial Rounded MT Bold" panose="020F0704030504030204" pitchFamily="34" charset="0"/>
            </a:endParaRPr>
          </a:p>
          <a:p>
            <a:r>
              <a:rPr lang="en-US" b="1" dirty="0">
                <a:latin typeface="Arial Rounded MT Bold" panose="020F0704030504030204" pitchFamily="34" charset="0"/>
              </a:rPr>
              <a:t>“What did the French Revolution change—and what did it fail to change?”</a:t>
            </a:r>
            <a:endParaRPr lang="en-IN" b="1" dirty="0">
              <a:latin typeface="Arial Rounded MT Bold" panose="020F0704030504030204" pitchFamily="34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12022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7D67A-455A-B242-59F7-8BAB8020A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dirty="0"/>
              <a:t>	</a:t>
            </a:r>
            <a:endParaRPr lang="en-IN" sz="5400" dirty="0">
              <a:solidFill>
                <a:srgbClr val="00B050"/>
              </a:solidFill>
              <a:latin typeface="Blackadder ITC" panose="04020505051007020D02" pitchFamily="8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F83C-3421-536E-0574-7D52B4D318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* If there is any doubt, feel free to ask .</a:t>
            </a:r>
          </a:p>
          <a:p>
            <a:pPr marL="0" indent="0" algn="ctr">
              <a:buNone/>
            </a:pPr>
            <a:endParaRPr lang="en-IN" b="1" dirty="0">
              <a:solidFill>
                <a:srgbClr val="00B050"/>
              </a:solidFill>
              <a:latin typeface="Blackadder ITC" panose="04020505051007020D02" pitchFamily="82" charset="0"/>
            </a:endParaRPr>
          </a:p>
          <a:p>
            <a:pPr marL="0" indent="0" algn="ctr">
              <a:buNone/>
            </a:pPr>
            <a:endParaRPr lang="en-IN" b="1" dirty="0">
              <a:solidFill>
                <a:srgbClr val="00B050"/>
              </a:solidFill>
              <a:latin typeface="Blackadder ITC" panose="04020505051007020D02" pitchFamily="82" charset="0"/>
            </a:endParaRPr>
          </a:p>
          <a:p>
            <a:pPr marL="0" indent="0" algn="ctr">
              <a:buNone/>
            </a:pPr>
            <a:endParaRPr lang="en-IN" b="1" dirty="0">
              <a:solidFill>
                <a:srgbClr val="00B050"/>
              </a:solidFill>
              <a:latin typeface="Blackadder ITC" panose="04020505051007020D02" pitchFamily="82" charset="0"/>
            </a:endParaRPr>
          </a:p>
          <a:p>
            <a:pPr marL="0" indent="0" algn="ctr">
              <a:buNone/>
            </a:pPr>
            <a:r>
              <a:rPr lang="en-IN" sz="4800" b="1" dirty="0">
                <a:solidFill>
                  <a:srgbClr val="00B050"/>
                </a:solidFill>
                <a:latin typeface="Blackadder ITC" panose="04020505051007020D02" pitchFamily="82" charset="0"/>
              </a:rPr>
              <a:t>THANK YOU !</a:t>
            </a:r>
            <a:endParaRPr lang="en-IN" sz="4800" dirty="0"/>
          </a:p>
        </p:txBody>
      </p:sp>
    </p:spTree>
    <p:extLst>
      <p:ext uri="{BB962C8B-B14F-4D97-AF65-F5344CB8AC3E}">
        <p14:creationId xmlns:p14="http://schemas.microsoft.com/office/powerpoint/2010/main" val="139799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989</Words>
  <Application>Microsoft Office PowerPoint</Application>
  <PresentationFormat>Widescreen</PresentationFormat>
  <Paragraphs>199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Algerian</vt:lpstr>
      <vt:lpstr>Arial</vt:lpstr>
      <vt:lpstr>Arial Black</vt:lpstr>
      <vt:lpstr>Arial Narrow</vt:lpstr>
      <vt:lpstr>Arial Rounded MT Bold</vt:lpstr>
      <vt:lpstr>Bernard MT Condensed</vt:lpstr>
      <vt:lpstr>Blackadder ITC</vt:lpstr>
      <vt:lpstr>Calibri</vt:lpstr>
      <vt:lpstr>Calibri Light</vt:lpstr>
      <vt:lpstr>Cooper Black</vt:lpstr>
      <vt:lpstr>Office Theme</vt:lpstr>
      <vt:lpstr>French Revolution </vt:lpstr>
      <vt:lpstr> The French Revolution (1789–1799) - From Absolute Monarchy to Republic </vt:lpstr>
      <vt:lpstr>France on the Eve of Revolution France in the late 18th century </vt:lpstr>
      <vt:lpstr>The Three Estates </vt:lpstr>
      <vt:lpstr>Estates general</vt:lpstr>
      <vt:lpstr>Crisis of the Ancien Régime</vt:lpstr>
      <vt:lpstr>The Enlightenment Connection</vt:lpstr>
      <vt:lpstr>The Financial Crisis</vt:lpstr>
      <vt:lpstr>Estates-General, 1789 ,(5 May 1789) </vt:lpstr>
      <vt:lpstr>The Tennis Court Oath</vt:lpstr>
      <vt:lpstr>Storming of the Bastille - 14 July 1789 </vt:lpstr>
      <vt:lpstr>The Great Fear </vt:lpstr>
      <vt:lpstr>Declaration of the Rights of Man and Citizen - 26 August 1789</vt:lpstr>
      <vt:lpstr>The Revolution and Women</vt:lpstr>
      <vt:lpstr>Constitutional Monarchy </vt:lpstr>
      <vt:lpstr>Fall of the Monarchy 1792 </vt:lpstr>
      <vt:lpstr>Execution of Louis XVI 21 January 1793 </vt:lpstr>
      <vt:lpstr>The Reign of Terror (1793–1794) </vt:lpstr>
      <vt:lpstr>Robespierre and the Fall of the Terror </vt:lpstr>
      <vt:lpstr>The Directory (1795–1799) </vt:lpstr>
      <vt:lpstr>Rise of Napoleon </vt:lpstr>
      <vt:lpstr>Legacy of the French Revolution </vt:lpstr>
      <vt:lpstr>The question -</vt:lpstr>
      <vt:lpstr>“The French Revolution failed politically but succeeded socially.”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Rupsikha Kalita</dc:creator>
  <cp:lastModifiedBy>Rupsikha Kalita</cp:lastModifiedBy>
  <cp:revision>3</cp:revision>
  <dcterms:created xsi:type="dcterms:W3CDTF">2026-09-11T00:58:00Z</dcterms:created>
  <dcterms:modified xsi:type="dcterms:W3CDTF">2026-09-11T02:32:08Z</dcterms:modified>
</cp:coreProperties>
</file>